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5" r:id="rId4"/>
    <p:sldId id="266" r:id="rId5"/>
    <p:sldId id="268" r:id="rId6"/>
    <p:sldId id="267" r:id="rId7"/>
    <p:sldId id="259" r:id="rId8"/>
    <p:sldId id="260" r:id="rId9"/>
    <p:sldId id="261" r:id="rId10"/>
    <p:sldId id="269" r:id="rId11"/>
    <p:sldId id="262" r:id="rId12"/>
    <p:sldId id="263" r:id="rId13"/>
    <p:sldId id="264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6893D-6FB1-471D-9851-56EF40EC957C}" type="datetimeFigureOut">
              <a:rPr lang="pl-PL" smtClean="0"/>
              <a:t>2015-04-25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E7511-434B-4F7C-9B08-ECC1EC6563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094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ceHolder 1"/>
          <p:cNvSpPr>
            <a:spLocks noGrp="1"/>
          </p:cNvSpPr>
          <p:nvPr>
            <p:ph type="body"/>
          </p:nvPr>
        </p:nvSpPr>
        <p:spPr>
          <a:noFill/>
        </p:spPr>
        <p:txBody>
          <a:bodyPr lIns="0" tIns="0" rIns="0" bIns="0"/>
          <a:lstStyle/>
          <a:p>
            <a:r>
              <a:rPr lang="pl-PL" smtClean="0">
                <a:latin typeface="Arial" pitchFamily="34" charset="0"/>
                <a:cs typeface="Arial" pitchFamily="34" charset="0"/>
              </a:rPr>
              <a:t>4 areas of behavioural change</a:t>
            </a:r>
          </a:p>
          <a:p>
            <a:endParaRPr lang="pl-PL" smtClean="0">
              <a:latin typeface="Arial" pitchFamily="34" charset="0"/>
              <a:cs typeface="Arial" pitchFamily="34" charset="0"/>
            </a:endParaRPr>
          </a:p>
          <a:p>
            <a:r>
              <a:rPr lang="pl-PL" smtClean="0">
                <a:latin typeface="Arial" pitchFamily="34" charset="0"/>
                <a:cs typeface="Arial" pitchFamily="34" charset="0"/>
              </a:rPr>
              <a:t>Unlocking potential in primary care</a:t>
            </a:r>
          </a:p>
        </p:txBody>
      </p:sp>
      <p:sp>
        <p:nvSpPr>
          <p:cNvPr id="76803" name="CustomShape 2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ceHolder 1"/>
          <p:cNvSpPr>
            <a:spLocks noGrp="1"/>
          </p:cNvSpPr>
          <p:nvPr>
            <p:ph type="body"/>
          </p:nvPr>
        </p:nvSpPr>
        <p:spPr>
          <a:noFill/>
        </p:spPr>
        <p:txBody>
          <a:bodyPr lIns="0" tIns="0" rIns="0" bIns="0"/>
          <a:lstStyle/>
          <a:p>
            <a:r>
              <a:rPr lang="pl-PL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Emotional</a:t>
            </a:r>
            <a:endParaRPr lang="pl-PL" smtClean="0">
              <a:latin typeface="Arial" pitchFamily="34" charset="0"/>
              <a:cs typeface="Arial" pitchFamily="34" charset="0"/>
            </a:endParaRPr>
          </a:p>
          <a:p>
            <a:endParaRPr lang="pl-PL" smtClean="0">
              <a:latin typeface="Arial" pitchFamily="34" charset="0"/>
              <a:cs typeface="Arial" pitchFamily="34" charset="0"/>
            </a:endParaRPr>
          </a:p>
          <a:p>
            <a:r>
              <a:rPr lang="pl-PL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Guilt &amp; shame is powerful: help people understand…</a:t>
            </a:r>
            <a:endParaRPr lang="pl-PL" smtClean="0">
              <a:latin typeface="Arial" pitchFamily="34" charset="0"/>
              <a:cs typeface="Arial" pitchFamily="34" charset="0"/>
            </a:endParaRPr>
          </a:p>
          <a:p>
            <a:endParaRPr lang="pl-PL" smtClean="0">
              <a:latin typeface="Arial" pitchFamily="34" charset="0"/>
              <a:cs typeface="Arial" pitchFamily="34" charset="0"/>
            </a:endParaRPr>
          </a:p>
          <a:p>
            <a:r>
              <a:rPr lang="pl-PL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Rational</a:t>
            </a:r>
            <a:endParaRPr lang="pl-PL" smtClean="0">
              <a:latin typeface="Arial" pitchFamily="34" charset="0"/>
              <a:cs typeface="Arial" pitchFamily="34" charset="0"/>
            </a:endParaRPr>
          </a:p>
          <a:p>
            <a:endParaRPr lang="pl-PL" smtClean="0">
              <a:latin typeface="Arial" pitchFamily="34" charset="0"/>
              <a:cs typeface="Arial" pitchFamily="34" charset="0"/>
            </a:endParaRPr>
          </a:p>
          <a:p>
            <a:r>
              <a:rPr lang="pl-PL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Inform other options exist</a:t>
            </a:r>
            <a:endParaRPr lang="pl-PL" smtClean="0">
              <a:latin typeface="Arial" pitchFamily="34" charset="0"/>
              <a:cs typeface="Arial" pitchFamily="34" charset="0"/>
            </a:endParaRPr>
          </a:p>
          <a:p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CustomShape 2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ceHolder 1"/>
          <p:cNvSpPr>
            <a:spLocks noGrp="1"/>
          </p:cNvSpPr>
          <p:nvPr>
            <p:ph type="body"/>
          </p:nvPr>
        </p:nvSpPr>
        <p:spPr>
          <a:noFill/>
        </p:spPr>
        <p:txBody>
          <a:bodyPr lIns="0" tIns="0" rIns="0" bIns="0"/>
          <a:lstStyle/>
          <a:p>
            <a:r>
              <a:rPr lang="pl-PL" smtClean="0">
                <a:latin typeface="Arial" pitchFamily="34" charset="0"/>
                <a:cs typeface="Arial" pitchFamily="34" charset="0"/>
              </a:rPr>
              <a:t>GP is primary target group</a:t>
            </a:r>
          </a:p>
          <a:p>
            <a:endParaRPr lang="pl-PL" smtClean="0">
              <a:latin typeface="Arial" pitchFamily="34" charset="0"/>
              <a:cs typeface="Arial" pitchFamily="34" charset="0"/>
            </a:endParaRPr>
          </a:p>
          <a:p>
            <a:r>
              <a:rPr lang="pl-PL" smtClean="0">
                <a:latin typeface="Arial" pitchFamily="34" charset="0"/>
                <a:cs typeface="Arial" pitchFamily="34" charset="0"/>
              </a:rPr>
              <a:t>GPs today are not active in initiating pharmacological treatment</a:t>
            </a:r>
          </a:p>
          <a:p>
            <a:endParaRPr lang="pl-PL" smtClean="0">
              <a:latin typeface="Arial" pitchFamily="34" charset="0"/>
              <a:cs typeface="Arial" pitchFamily="34" charset="0"/>
            </a:endParaRPr>
          </a:p>
          <a:p>
            <a:r>
              <a:rPr lang="pl-PL" smtClean="0">
                <a:latin typeface="Arial" pitchFamily="34" charset="0"/>
                <a:cs typeface="Arial" pitchFamily="34" charset="0"/>
              </a:rPr>
              <a:t>Time</a:t>
            </a:r>
          </a:p>
          <a:p>
            <a:endParaRPr lang="pl-PL" smtClean="0">
              <a:latin typeface="Arial" pitchFamily="34" charset="0"/>
              <a:cs typeface="Arial" pitchFamily="34" charset="0"/>
            </a:endParaRPr>
          </a:p>
          <a:p>
            <a:r>
              <a:rPr lang="pl-PL" smtClean="0">
                <a:latin typeface="Arial" pitchFamily="34" charset="0"/>
                <a:cs typeface="Arial" pitchFamily="34" charset="0"/>
              </a:rPr>
              <a:t>Lack of experience</a:t>
            </a:r>
          </a:p>
        </p:txBody>
      </p:sp>
      <p:sp>
        <p:nvSpPr>
          <p:cNvPr id="73731" name="CustomShape 2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81D6-E6E0-4557-BC01-16B27E54A967}" type="datetimeFigureOut">
              <a:rPr lang="pl-PL" smtClean="0"/>
              <a:t>2015-04-25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38D9-641C-4834-B54D-8792010A01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81D6-E6E0-4557-BC01-16B27E54A967}" type="datetimeFigureOut">
              <a:rPr lang="pl-PL" smtClean="0"/>
              <a:t>2015-04-25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38D9-641C-4834-B54D-8792010A01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81D6-E6E0-4557-BC01-16B27E54A967}" type="datetimeFigureOut">
              <a:rPr lang="pl-PL" smtClean="0"/>
              <a:t>2015-04-25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38D9-641C-4834-B54D-8792010A01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81D6-E6E0-4557-BC01-16B27E54A967}" type="datetimeFigureOut">
              <a:rPr lang="pl-PL" smtClean="0"/>
              <a:t>2015-04-25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38D9-641C-4834-B54D-8792010A01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81D6-E6E0-4557-BC01-16B27E54A967}" type="datetimeFigureOut">
              <a:rPr lang="pl-PL" smtClean="0"/>
              <a:t>2015-04-25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38D9-641C-4834-B54D-8792010A01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81D6-E6E0-4557-BC01-16B27E54A967}" type="datetimeFigureOut">
              <a:rPr lang="pl-PL" smtClean="0"/>
              <a:t>2015-04-25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38D9-641C-4834-B54D-8792010A01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81D6-E6E0-4557-BC01-16B27E54A967}" type="datetimeFigureOut">
              <a:rPr lang="pl-PL" smtClean="0"/>
              <a:t>2015-04-25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38D9-641C-4834-B54D-8792010A01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81D6-E6E0-4557-BC01-16B27E54A967}" type="datetimeFigureOut">
              <a:rPr lang="pl-PL" smtClean="0"/>
              <a:t>2015-04-25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38D9-641C-4834-B54D-8792010A01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81D6-E6E0-4557-BC01-16B27E54A967}" type="datetimeFigureOut">
              <a:rPr lang="pl-PL" smtClean="0"/>
              <a:t>2015-04-25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38D9-641C-4834-B54D-8792010A01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81D6-E6E0-4557-BC01-16B27E54A967}" type="datetimeFigureOut">
              <a:rPr lang="pl-PL" smtClean="0"/>
              <a:t>2015-04-25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38D9-641C-4834-B54D-8792010A01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81D6-E6E0-4557-BC01-16B27E54A967}" type="datetimeFigureOut">
              <a:rPr lang="pl-PL" smtClean="0"/>
              <a:t>2015-04-25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38D9-641C-4834-B54D-8792010A01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781D6-E6E0-4557-BC01-16B27E54A967}" type="datetimeFigureOut">
              <a:rPr lang="pl-PL" smtClean="0"/>
              <a:t>2015-04-25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638D9-641C-4834-B54D-8792010A01B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Microsoft_Excel_97-2003_Worksheet1.xls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Etapowość leczenia psychiatrycznego pacjentów uzależnionych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Paweł Gałek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Problem alkoholowy (F10.0-F10.9) w SOR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Od zatrucia i niepowikłanych AZA</a:t>
            </a:r>
          </a:p>
          <a:p>
            <a:r>
              <a:rPr lang="pl-PL" dirty="0" smtClean="0"/>
              <a:t>Przez te z drgawkami</a:t>
            </a:r>
          </a:p>
          <a:p>
            <a:r>
              <a:rPr lang="pl-PL" dirty="0" smtClean="0"/>
              <a:t>I majaczeniem</a:t>
            </a:r>
          </a:p>
          <a:p>
            <a:r>
              <a:rPr lang="pl-PL" dirty="0" smtClean="0"/>
              <a:t>Po zaburzenia psychotyczne</a:t>
            </a:r>
          </a:p>
          <a:p>
            <a:r>
              <a:rPr lang="pl-PL" dirty="0" smtClean="0"/>
              <a:t>Amnestyczne</a:t>
            </a:r>
          </a:p>
          <a:p>
            <a:r>
              <a:rPr lang="pl-PL" dirty="0" smtClean="0"/>
              <a:t>I inne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dirty="0" smtClean="0"/>
              <a:t>Zachowania samobójcze w ZUA</a:t>
            </a:r>
            <a:br>
              <a:rPr lang="pl-PL" dirty="0" smtClean="0"/>
            </a:br>
            <a:r>
              <a:rPr lang="pl-PL" dirty="0" smtClean="0"/>
              <a:t>interwencja kryzysowa</a:t>
            </a:r>
          </a:p>
        </p:txBody>
      </p:sp>
      <p:sp>
        <p:nvSpPr>
          <p:cNvPr id="3789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r>
              <a:rPr lang="pl-PL" sz="2800" dirty="0" smtClean="0"/>
              <a:t>Ryzyko podjęcia próby samobójczej jest znacznie</a:t>
            </a:r>
          </a:p>
          <a:p>
            <a:pPr eaLnBrk="1" hangingPunct="1"/>
            <a:r>
              <a:rPr lang="pl-PL" sz="2800" dirty="0" smtClean="0"/>
              <a:t>większe wśród osób uzależnionych niż w populacji ogólnej.</a:t>
            </a:r>
          </a:p>
          <a:p>
            <a:pPr eaLnBrk="1" hangingPunct="1"/>
            <a:r>
              <a:rPr lang="pl-PL" sz="2800" dirty="0" smtClean="0"/>
              <a:t>60-120 razy większe niż u osoby bez żadnych zaburzeń psychicznych.</a:t>
            </a:r>
          </a:p>
          <a:p>
            <a:pPr eaLnBrk="1" hangingPunct="1"/>
            <a:r>
              <a:rPr lang="pl-PL" sz="2800" dirty="0" smtClean="0"/>
              <a:t>Ryzyko samobójczej śmierci wśród osób uzależnionych od alkoholu szacuje się na 7–15% a nawet  18% ( MDD 15%, </a:t>
            </a:r>
            <a:r>
              <a:rPr lang="pl-PL" sz="2800" dirty="0" err="1" smtClean="0"/>
              <a:t>Schi</a:t>
            </a:r>
            <a:r>
              <a:rPr lang="pl-PL" sz="2800" dirty="0" smtClean="0"/>
              <a:t> ok. 7%).</a:t>
            </a:r>
          </a:p>
          <a:p>
            <a:pPr eaLnBrk="1" hangingPunct="1"/>
            <a:r>
              <a:rPr lang="pl-PL" sz="2800" dirty="0" smtClean="0"/>
              <a:t>24% osób uzależnionych podejmuje choć raz w życiu próbę samobójczą (letalność)</a:t>
            </a:r>
          </a:p>
          <a:p>
            <a:pPr eaLnBrk="1" hangingPunct="1"/>
            <a:endParaRPr lang="pl-PL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smtClean="0"/>
              <a:t>Zachowania samobójcze w ZUA</a:t>
            </a:r>
          </a:p>
        </p:txBody>
      </p:sp>
      <p:sp>
        <p:nvSpPr>
          <p:cNvPr id="3891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623728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pl-PL" sz="2800" smtClean="0"/>
              <a:t>     bardziej radykalne, a w konsekwencji skuteczniejsze metody.</a:t>
            </a:r>
          </a:p>
          <a:p>
            <a:pPr eaLnBrk="1" hangingPunct="1"/>
            <a:r>
              <a:rPr lang="pl-PL" sz="2800" smtClean="0"/>
              <a:t>w polskich OTU wykazano, że 14–43% próbowało w przeszłości popełnić samobójstwo.</a:t>
            </a:r>
          </a:p>
          <a:p>
            <a:pPr eaLnBrk="1" hangingPunct="1"/>
            <a:r>
              <a:rPr lang="pl-PL" sz="2800" smtClean="0"/>
              <a:t>Szacuje się, że 25–35% ofiar samobójstw to osoby uzależnione.</a:t>
            </a:r>
          </a:p>
          <a:p>
            <a:pPr eaLnBrk="1" hangingPunct="1"/>
            <a:r>
              <a:rPr lang="pl-PL" sz="2800" smtClean="0"/>
              <a:t>Samo upojenie alkoholowe, niezależnie od obecności lub braku objawów uzależnienia, zwiększa ryzyko samobójstwa 50-90-krotnie.</a:t>
            </a:r>
          </a:p>
          <a:p>
            <a:pPr eaLnBrk="1" hangingPunct="1"/>
            <a:r>
              <a:rPr lang="pl-PL" sz="2800" smtClean="0"/>
              <a:t>Choć większość prób samobójczych wśród osób uzależnionych ma charakter impulsywny, ich prawdopodobieństwo wzrasta znacznie u pacjentów z myślami lub planami samobójczymi.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Zachowania samobójcze w ZUA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pl-PL" dirty="0" smtClean="0"/>
              <a:t>u 60% ofiar samobójstw stwierdzano w chwili śmierci obecność alkoholu we krwi (Białoruś).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pl-PL" dirty="0" smtClean="0"/>
              <a:t>20% osób, które popełniły samobójstwo, było pod wpływem alkoholu (raport WHO).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pl-PL" dirty="0" smtClean="0"/>
              <a:t>obecność alkoholu w przypadku 39,5% zgonów   samobójczych (ZMS WUM)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ustomShape 1"/>
          <p:cNvSpPr>
            <a:spLocks noChangeArrowheads="1"/>
          </p:cNvSpPr>
          <p:nvPr/>
        </p:nvSpPr>
        <p:spPr bwMode="auto">
          <a:xfrm>
            <a:off x="176212" y="50800"/>
            <a:ext cx="8644259" cy="128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pl-PL">
              <a:solidFill>
                <a:srgbClr val="000000"/>
              </a:solidFill>
            </a:endParaRPr>
          </a:p>
          <a:p>
            <a:r>
              <a:rPr lang="pl-PL" sz="2200" b="1">
                <a:solidFill>
                  <a:schemeClr val="bg1"/>
                </a:solidFill>
                <a:ea typeface="MS PGothic" pitchFamily="34" charset="-128"/>
              </a:rPr>
              <a:t>4 etapy</a:t>
            </a:r>
            <a:endParaRPr lang="pl-PL">
              <a:solidFill>
                <a:schemeClr val="bg1"/>
              </a:solidFill>
            </a:endParaRPr>
          </a:p>
        </p:txBody>
      </p:sp>
      <p:sp>
        <p:nvSpPr>
          <p:cNvPr id="768" name="CustomShape 2"/>
          <p:cNvSpPr>
            <a:spLocks noChangeArrowheads="1"/>
          </p:cNvSpPr>
          <p:nvPr/>
        </p:nvSpPr>
        <p:spPr bwMode="auto">
          <a:xfrm>
            <a:off x="673100" y="3040063"/>
            <a:ext cx="1900238" cy="1466850"/>
          </a:xfrm>
          <a:prstGeom prst="chevron">
            <a:avLst>
              <a:gd name="adj" fmla="val 22485"/>
            </a:avLst>
          </a:prstGeom>
          <a:solidFill>
            <a:srgbClr val="80BA27"/>
          </a:solidFill>
          <a:ln w="22320">
            <a:solidFill>
              <a:srgbClr val="CBE2B5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pl-PL" sz="1200" b="1">
                <a:solidFill>
                  <a:srgbClr val="FFFFFF"/>
                </a:solidFill>
              </a:rPr>
              <a:t>Zidentyfikowanie pacjenta pijącego szkodliwie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769" name="CustomShape 3"/>
          <p:cNvSpPr>
            <a:spLocks noChangeArrowheads="1"/>
          </p:cNvSpPr>
          <p:nvPr/>
        </p:nvSpPr>
        <p:spPr bwMode="auto">
          <a:xfrm>
            <a:off x="2436813" y="3040063"/>
            <a:ext cx="1900237" cy="1466850"/>
          </a:xfrm>
          <a:prstGeom prst="chevron">
            <a:avLst>
              <a:gd name="adj" fmla="val 22485"/>
            </a:avLst>
          </a:prstGeom>
          <a:solidFill>
            <a:srgbClr val="80BA27"/>
          </a:solidFill>
          <a:ln w="22320">
            <a:solidFill>
              <a:srgbClr val="CBE2B5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pl-PL" sz="1200" b="1">
                <a:solidFill>
                  <a:srgbClr val="FFFFFF"/>
                </a:solidFill>
              </a:rPr>
              <a:t>Inicjacja dialogu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770" name="CustomShape 4"/>
          <p:cNvSpPr>
            <a:spLocks noChangeArrowheads="1"/>
          </p:cNvSpPr>
          <p:nvPr/>
        </p:nvSpPr>
        <p:spPr bwMode="auto">
          <a:xfrm>
            <a:off x="4208463" y="3040063"/>
            <a:ext cx="1900237" cy="1466850"/>
          </a:xfrm>
          <a:prstGeom prst="chevron">
            <a:avLst>
              <a:gd name="adj" fmla="val 22485"/>
            </a:avLst>
          </a:prstGeom>
          <a:solidFill>
            <a:srgbClr val="80BA27"/>
          </a:solidFill>
          <a:ln w="22320">
            <a:solidFill>
              <a:srgbClr val="CBE2B5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pl-PL" sz="1200" b="1">
                <a:solidFill>
                  <a:srgbClr val="FFFFFF"/>
                </a:solidFill>
              </a:rPr>
              <a:t>Ustalenie celu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771" name="CustomShape 5"/>
          <p:cNvSpPr>
            <a:spLocks noChangeArrowheads="1"/>
          </p:cNvSpPr>
          <p:nvPr/>
        </p:nvSpPr>
        <p:spPr bwMode="auto">
          <a:xfrm>
            <a:off x="5991225" y="3040063"/>
            <a:ext cx="1900238" cy="1466850"/>
          </a:xfrm>
          <a:prstGeom prst="chevron">
            <a:avLst>
              <a:gd name="adj" fmla="val 22485"/>
            </a:avLst>
          </a:prstGeom>
          <a:solidFill>
            <a:srgbClr val="80BA27"/>
          </a:solidFill>
          <a:ln w="22320">
            <a:solidFill>
              <a:srgbClr val="CBE2B5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pl-PL" sz="1200" b="1">
                <a:solidFill>
                  <a:srgbClr val="FFFFFF"/>
                </a:solidFill>
              </a:rPr>
              <a:t>Ciąg dalszy - leczenie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gabinecie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Problem deficytów umiejętności i znajomości specyfiki pacjenta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ustomShape 1"/>
          <p:cNvSpPr>
            <a:spLocks noChangeArrowheads="1"/>
          </p:cNvSpPr>
          <p:nvPr/>
        </p:nvSpPr>
        <p:spPr bwMode="auto">
          <a:xfrm>
            <a:off x="179388" y="6383338"/>
            <a:ext cx="644207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pl-PL" sz="800">
                <a:solidFill>
                  <a:srgbClr val="000000"/>
                </a:solidFill>
                <a:latin typeface="BlissLight"/>
              </a:rPr>
              <a:t>1. Sobell et al. Addiction 2000;95(5):749–764; 2. Miller et al. J Stud Alcohol 2001;62(2):211–220; 3. Gastfriend et al. J Subst Abuse Treat 2007;33(1):71–80; 4. Owen &amp; Marlatt. Am J Addiction 2001;10:289–295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27651" name="CustomShape 2"/>
          <p:cNvSpPr>
            <a:spLocks noChangeArrowheads="1"/>
          </p:cNvSpPr>
          <p:nvPr/>
        </p:nvSpPr>
        <p:spPr bwMode="auto">
          <a:xfrm>
            <a:off x="176213" y="50800"/>
            <a:ext cx="6838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pl-PL">
              <a:solidFill>
                <a:srgbClr val="000000"/>
              </a:solidFill>
            </a:endParaRPr>
          </a:p>
          <a:p>
            <a:r>
              <a:rPr lang="pl-PL" sz="2200" b="1">
                <a:solidFill>
                  <a:schemeClr val="bg1"/>
                </a:solidFill>
                <a:ea typeface="MS PGothic" pitchFamily="34" charset="-128"/>
              </a:rPr>
              <a:t>Z perspektywy pacjenta: jakie są bariery???</a:t>
            </a:r>
            <a:endParaRPr lang="pl-PL">
              <a:solidFill>
                <a:schemeClr val="bg1"/>
              </a:solidFill>
            </a:endParaRPr>
          </a:p>
        </p:txBody>
      </p:sp>
      <p:sp>
        <p:nvSpPr>
          <p:cNvPr id="720" name="CustomShape 3"/>
          <p:cNvSpPr>
            <a:spLocks noChangeArrowheads="1"/>
          </p:cNvSpPr>
          <p:nvPr/>
        </p:nvSpPr>
        <p:spPr bwMode="auto">
          <a:xfrm>
            <a:off x="6048375" y="4154488"/>
            <a:ext cx="2776538" cy="547687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pl-PL" sz="2000" b="1">
                <a:solidFill>
                  <a:srgbClr val="A30628"/>
                </a:solidFill>
              </a:rPr>
              <a:t>Nie znam innej opcji</a:t>
            </a:r>
            <a:endParaRPr lang="pl-PL">
              <a:solidFill>
                <a:srgbClr val="000000"/>
              </a:solidFill>
            </a:endParaRPr>
          </a:p>
          <a:p>
            <a:pPr algn="ctr"/>
            <a:r>
              <a:rPr lang="pl-PL" sz="1600">
                <a:solidFill>
                  <a:srgbClr val="000000"/>
                </a:solidFill>
              </a:rPr>
              <a:t>Redukcja spożycia alkoholu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721" name="CustomShape 4"/>
          <p:cNvSpPr>
            <a:spLocks noChangeArrowheads="1"/>
          </p:cNvSpPr>
          <p:nvPr/>
        </p:nvSpPr>
        <p:spPr bwMode="auto">
          <a:xfrm>
            <a:off x="227013" y="1884363"/>
            <a:ext cx="2852737" cy="1035050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sz="2000" b="1">
                <a:solidFill>
                  <a:srgbClr val="A30628"/>
                </a:solidFill>
              </a:rPr>
              <a:t>Strach</a:t>
            </a:r>
            <a:r>
              <a:rPr lang="pl-PL" sz="1600">
                <a:solidFill>
                  <a:srgbClr val="000000"/>
                </a:solidFill>
              </a:rPr>
              <a:t> </a:t>
            </a:r>
            <a:endParaRPr lang="pl-PL">
              <a:solidFill>
                <a:srgbClr val="000000"/>
              </a:solidFill>
            </a:endParaRPr>
          </a:p>
          <a:p>
            <a:r>
              <a:rPr lang="pl-PL" sz="1600">
                <a:solidFill>
                  <a:srgbClr val="000000"/>
                </a:solidFill>
              </a:rPr>
              <a:t>stygmatyzacja, przyznanie się przed samym sobą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722" name="CustomShape 5"/>
          <p:cNvSpPr>
            <a:spLocks noChangeArrowheads="1"/>
          </p:cNvSpPr>
          <p:nvPr/>
        </p:nvSpPr>
        <p:spPr bwMode="auto">
          <a:xfrm>
            <a:off x="6278563" y="1860550"/>
            <a:ext cx="2279650" cy="547688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sz="2000" b="1">
                <a:solidFill>
                  <a:srgbClr val="A30628"/>
                </a:solidFill>
              </a:rPr>
              <a:t>Brak akceptacji</a:t>
            </a:r>
            <a:endParaRPr lang="pl-PL">
              <a:solidFill>
                <a:srgbClr val="000000"/>
              </a:solidFill>
            </a:endParaRPr>
          </a:p>
          <a:p>
            <a:r>
              <a:rPr lang="pl-PL" sz="1600">
                <a:solidFill>
                  <a:srgbClr val="000000"/>
                </a:solidFill>
              </a:rPr>
              <a:t>całkowita abstynencja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2765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7450" y="1860550"/>
            <a:ext cx="1876425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4" name="CustomShape 6"/>
          <p:cNvSpPr>
            <a:spLocks noChangeArrowheads="1"/>
          </p:cNvSpPr>
          <p:nvPr/>
        </p:nvSpPr>
        <p:spPr bwMode="auto">
          <a:xfrm>
            <a:off x="238125" y="4187825"/>
            <a:ext cx="3101975" cy="792163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sz="2000" b="1">
                <a:solidFill>
                  <a:srgbClr val="A30628"/>
                </a:solidFill>
              </a:rPr>
              <a:t>Wina i wstyd</a:t>
            </a:r>
            <a:endParaRPr lang="pl-PL">
              <a:solidFill>
                <a:srgbClr val="000000"/>
              </a:solidFill>
            </a:endParaRPr>
          </a:p>
          <a:p>
            <a:r>
              <a:rPr lang="pl-PL" sz="1600">
                <a:solidFill>
                  <a:srgbClr val="000000"/>
                </a:solidFill>
              </a:rPr>
              <a:t>przeświadczenie, że jest to słabość a nie choroba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725" name="CustomShape 7"/>
          <p:cNvSpPr>
            <a:spLocks noChangeArrowheads="1"/>
          </p:cNvSpPr>
          <p:nvPr/>
        </p:nvSpPr>
        <p:spPr bwMode="auto">
          <a:xfrm>
            <a:off x="7053263" y="2732088"/>
            <a:ext cx="481012" cy="1327150"/>
          </a:xfrm>
          <a:prstGeom prst="upDownArrow">
            <a:avLst>
              <a:gd name="adj1" fmla="val 50000"/>
              <a:gd name="adj2" fmla="val 50072"/>
            </a:avLst>
          </a:prstGeom>
          <a:solidFill>
            <a:srgbClr val="B7B169"/>
          </a:solidFill>
          <a:ln w="12600">
            <a:solidFill>
              <a:srgbClr val="717D7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26" name="CustomShape 8"/>
          <p:cNvSpPr>
            <a:spLocks noChangeArrowheads="1"/>
          </p:cNvSpPr>
          <p:nvPr/>
        </p:nvSpPr>
        <p:spPr bwMode="auto">
          <a:xfrm>
            <a:off x="1458913" y="2843213"/>
            <a:ext cx="482600" cy="1327150"/>
          </a:xfrm>
          <a:prstGeom prst="upDownArrow">
            <a:avLst>
              <a:gd name="adj1" fmla="val 50000"/>
              <a:gd name="adj2" fmla="val 49907"/>
            </a:avLst>
          </a:prstGeom>
          <a:solidFill>
            <a:srgbClr val="B7B169"/>
          </a:solidFill>
          <a:ln w="12600">
            <a:solidFill>
              <a:srgbClr val="717D7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Trudności po stronie pacjenta</a:t>
            </a:r>
            <a:endParaRPr lang="pl-PL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" grpId="0" animBg="1"/>
      <p:bldP spid="7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stomShape 1"/>
          <p:cNvSpPr>
            <a:spLocks noChangeArrowheads="1"/>
          </p:cNvSpPr>
          <p:nvPr/>
        </p:nvSpPr>
        <p:spPr bwMode="auto">
          <a:xfrm>
            <a:off x="176213" y="50800"/>
            <a:ext cx="7835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pl-PL">
              <a:solidFill>
                <a:srgbClr val="000000"/>
              </a:solidFill>
            </a:endParaRPr>
          </a:p>
          <a:p>
            <a:r>
              <a:rPr lang="pl-PL" sz="2200" b="1">
                <a:solidFill>
                  <a:schemeClr val="bg1"/>
                </a:solidFill>
                <a:ea typeface="MS PGothic" pitchFamily="34" charset="-128"/>
              </a:rPr>
              <a:t>Z perspektywy lekarza: jakie są bariery???</a:t>
            </a:r>
            <a:endParaRPr lang="pl-PL">
              <a:solidFill>
                <a:schemeClr val="bg1"/>
              </a:solidFill>
            </a:endParaRPr>
          </a:p>
        </p:txBody>
      </p:sp>
      <p:pic>
        <p:nvPicPr>
          <p:cNvPr id="29699" name="Billed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5513" y="1604963"/>
            <a:ext cx="1855787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" name="CustomShape 2"/>
          <p:cNvSpPr>
            <a:spLocks noChangeArrowheads="1"/>
          </p:cNvSpPr>
          <p:nvPr/>
        </p:nvSpPr>
        <p:spPr bwMode="auto">
          <a:xfrm>
            <a:off x="179388" y="1665288"/>
            <a:ext cx="2600325" cy="790575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sz="2000" b="1">
                <a:solidFill>
                  <a:srgbClr val="A30628"/>
                </a:solidFill>
              </a:rPr>
              <a:t>Czas</a:t>
            </a:r>
            <a:endParaRPr lang="pl-PL">
              <a:solidFill>
                <a:srgbClr val="000000"/>
              </a:solidFill>
            </a:endParaRPr>
          </a:p>
          <a:p>
            <a:r>
              <a:rPr lang="pl-PL" sz="1600">
                <a:solidFill>
                  <a:srgbClr val="000000"/>
                </a:solidFill>
              </a:rPr>
              <a:t>Pacjentowi  trzeba poświęcić dużo więcej czasu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732" name="CustomShape 3"/>
          <p:cNvSpPr>
            <a:spLocks noChangeArrowheads="1"/>
          </p:cNvSpPr>
          <p:nvPr/>
        </p:nvSpPr>
        <p:spPr bwMode="auto">
          <a:xfrm>
            <a:off x="179388" y="3270250"/>
            <a:ext cx="3414712" cy="790575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sz="2000" b="1">
                <a:solidFill>
                  <a:srgbClr val="A30628"/>
                </a:solidFill>
              </a:rPr>
              <a:t>Dyskomfort</a:t>
            </a:r>
            <a:endParaRPr lang="pl-PL">
              <a:solidFill>
                <a:srgbClr val="000000"/>
              </a:solidFill>
            </a:endParaRPr>
          </a:p>
          <a:p>
            <a:r>
              <a:rPr lang="pl-PL" sz="1600">
                <a:solidFill>
                  <a:srgbClr val="000000"/>
                </a:solidFill>
              </a:rPr>
              <a:t>Pytanie o sprawy wrażliwe...</a:t>
            </a:r>
            <a:endParaRPr lang="pl-PL">
              <a:solidFill>
                <a:srgbClr val="000000"/>
              </a:solidFill>
            </a:endParaRPr>
          </a:p>
          <a:p>
            <a:r>
              <a:rPr lang="pl-PL" sz="1600">
                <a:solidFill>
                  <a:srgbClr val="000000"/>
                </a:solidFill>
              </a:rPr>
              <a:t>Jak to zrobić???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733" name="CustomShape 4"/>
          <p:cNvSpPr>
            <a:spLocks noChangeArrowheads="1"/>
          </p:cNvSpPr>
          <p:nvPr/>
        </p:nvSpPr>
        <p:spPr bwMode="auto">
          <a:xfrm>
            <a:off x="-246063" y="4864100"/>
            <a:ext cx="2836863" cy="547688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pl-PL" sz="2000" b="1">
                <a:solidFill>
                  <a:srgbClr val="A30628"/>
                </a:solidFill>
              </a:rPr>
              <a:t>Przyzwyczajenia</a:t>
            </a:r>
            <a:endParaRPr lang="pl-PL">
              <a:solidFill>
                <a:srgbClr val="000000"/>
              </a:solidFill>
            </a:endParaRPr>
          </a:p>
          <a:p>
            <a:pPr algn="ctr"/>
            <a:r>
              <a:rPr lang="pl-PL" sz="1600">
                <a:solidFill>
                  <a:srgbClr val="000000"/>
                </a:solidFill>
              </a:rPr>
              <a:t>Dobrze jest jak jest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29703" name="TextShape 5"/>
          <p:cNvSpPr txBox="1">
            <a:spLocks noChangeArrowheads="1"/>
          </p:cNvSpPr>
          <p:nvPr/>
        </p:nvSpPr>
        <p:spPr bwMode="auto">
          <a:xfrm>
            <a:off x="5967413" y="1806575"/>
            <a:ext cx="4016375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buSzPct val="25000"/>
            </a:pPr>
            <a:r>
              <a:rPr lang="pl-PL" sz="2000">
                <a:solidFill>
                  <a:srgbClr val="000000"/>
                </a:solidFill>
              </a:rPr>
              <a:t>Niechęć </a:t>
            </a:r>
          </a:p>
          <a:p>
            <a:pPr>
              <a:buSzPct val="25000"/>
            </a:pPr>
            <a:r>
              <a:rPr lang="pl-PL" sz="2000">
                <a:solidFill>
                  <a:srgbClr val="000000"/>
                </a:solidFill>
              </a:rPr>
              <a:t>Oceny moralne</a:t>
            </a:r>
          </a:p>
          <a:p>
            <a:pPr>
              <a:buSzPct val="25000"/>
            </a:pPr>
            <a:r>
              <a:rPr lang="pl-PL" sz="2000">
                <a:solidFill>
                  <a:srgbClr val="000000"/>
                </a:solidFill>
              </a:rPr>
              <a:t>FAKTY I MITY</a:t>
            </a:r>
          </a:p>
          <a:p>
            <a:pPr>
              <a:buSzPct val="25000"/>
            </a:pPr>
            <a:r>
              <a:rPr lang="pl-PL" sz="2000">
                <a:solidFill>
                  <a:srgbClr val="000000"/>
                </a:solidFill>
              </a:rPr>
              <a:t>Skala problemu</a:t>
            </a:r>
          </a:p>
          <a:p>
            <a:pPr>
              <a:buSzPct val="25000"/>
            </a:pPr>
            <a:r>
              <a:rPr lang="pl-PL" sz="2000">
                <a:solidFill>
                  <a:srgbClr val="000000"/>
                </a:solidFill>
              </a:rPr>
              <a:t>„TREATMENT GAP”</a:t>
            </a:r>
          </a:p>
          <a:p>
            <a:pPr>
              <a:buSzPct val="25000"/>
            </a:pPr>
            <a:r>
              <a:rPr lang="pl-PL" sz="2000">
                <a:solidFill>
                  <a:srgbClr val="000000"/>
                </a:solidFill>
              </a:rPr>
              <a:t>Podwójna diagnoza!!!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Trudności po stronie lekarza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1"/>
                </a:solidFill>
              </a:rPr>
              <a:t>Kwestionariusz CAGE</a:t>
            </a:r>
            <a:br>
              <a:rPr lang="pl-PL" dirty="0" smtClean="0">
                <a:solidFill>
                  <a:schemeClr val="accent1"/>
                </a:solidFill>
              </a:rPr>
            </a:br>
            <a:endParaRPr lang="pl-PL" dirty="0" smtClean="0"/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304925"/>
            <a:ext cx="8785225" cy="812800"/>
          </a:xfrm>
        </p:spPr>
        <p:txBody>
          <a:bodyPr/>
          <a:lstStyle/>
          <a:p>
            <a:pPr>
              <a:buNone/>
            </a:pPr>
            <a:endParaRPr lang="pl-PL" dirty="0" smtClean="0">
              <a:solidFill>
                <a:schemeClr val="accent1"/>
              </a:solidFill>
            </a:endParaRPr>
          </a:p>
          <a:p>
            <a:endParaRPr lang="pl-PL" dirty="0" smtClean="0"/>
          </a:p>
        </p:txBody>
      </p:sp>
      <p:sp>
        <p:nvSpPr>
          <p:cNvPr id="25604" name="Symbol zastępczy daty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>
                <a:latin typeface="Arial" pitchFamily="34" charset="0"/>
                <a:cs typeface="Arial" pitchFamily="34" charset="0"/>
              </a:rPr>
              <a:t>Date</a:t>
            </a:r>
          </a:p>
        </p:txBody>
      </p:sp>
      <p:sp>
        <p:nvSpPr>
          <p:cNvPr id="25605" name="Symbol zastępczy stopki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>
                <a:latin typeface="Arial" pitchFamily="34" charset="0"/>
                <a:cs typeface="Arial" pitchFamily="34" charset="0"/>
              </a:rPr>
              <a:t>Footer</a:t>
            </a:r>
          </a:p>
        </p:txBody>
      </p:sp>
      <p:sp>
        <p:nvSpPr>
          <p:cNvPr id="256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DF6C71-36C5-4E3D-9253-23FCD3C7E435}" type="slidenum">
              <a:rPr lang="en-GB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2254250"/>
            <a:ext cx="69072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76200"/>
            <a:ext cx="486727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203825" y="2716213"/>
            <a:ext cx="375285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/>
              <a:t>AUDIT</a:t>
            </a:r>
          </a:p>
          <a:p>
            <a:r>
              <a:rPr lang="pl-PL" sz="1600" i="1"/>
              <a:t>W nawiasach podano liczbę punktów </a:t>
            </a:r>
          </a:p>
          <a:p>
            <a:r>
              <a:rPr lang="pl-PL" sz="1600" i="1"/>
              <a:t>za każdą odpowiedź. Jeśli ich suma </a:t>
            </a:r>
          </a:p>
          <a:p>
            <a:r>
              <a:rPr lang="pl-PL" sz="1600" i="1"/>
              <a:t>przekracza 8 ryzyko istnienia problemu </a:t>
            </a:r>
          </a:p>
          <a:p>
            <a:r>
              <a:rPr lang="pl-PL" sz="1600" i="1"/>
              <a:t>z piciem alkoholu jest znaczne.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pl-PL" dirty="0" smtClean="0"/>
              <a:t>Prawdopodobnie usłyszymy…</a:t>
            </a:r>
          </a:p>
        </p:txBody>
      </p:sp>
      <p:sp>
        <p:nvSpPr>
          <p:cNvPr id="26627" name="Symbol zastępczy daty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>
                <a:latin typeface="Arial" pitchFamily="34" charset="0"/>
                <a:cs typeface="Arial" pitchFamily="34" charset="0"/>
              </a:rPr>
              <a:t>Date</a:t>
            </a:r>
          </a:p>
        </p:txBody>
      </p:sp>
      <p:sp>
        <p:nvSpPr>
          <p:cNvPr id="26628" name="Symbol zastępczy stopki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>
                <a:latin typeface="Arial" pitchFamily="34" charset="0"/>
                <a:cs typeface="Arial" pitchFamily="34" charset="0"/>
              </a:rPr>
              <a:t>Footer</a:t>
            </a:r>
          </a:p>
        </p:txBody>
      </p:sp>
      <p:sp>
        <p:nvSpPr>
          <p:cNvPr id="2662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0C851A-9CE7-4C16-9777-8206B813714C}" type="slidenum">
              <a:rPr lang="en-GB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3200" y="1304925"/>
            <a:ext cx="5270500" cy="5222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l-PL" sz="2800" dirty="0" smtClean="0"/>
              <a:t>„Nadużywanie substancji psychoaktywnych – </a:t>
            </a:r>
            <a:br>
              <a:rPr lang="pl-PL" sz="2800" dirty="0" smtClean="0"/>
            </a:br>
            <a:r>
              <a:rPr lang="pl-PL" sz="2800" dirty="0" smtClean="0"/>
              <a:t>w tym alkoholu - jest raczej normą aniżeli wyjątkiem                w populacji pacjentów psychiatrycznych”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lvl="1">
              <a:buFontTx/>
              <a:buNone/>
            </a:pPr>
            <a:r>
              <a:rPr lang="pl-PL" sz="1400" dirty="0" smtClean="0"/>
              <a:t>			</a:t>
            </a:r>
            <a:r>
              <a:rPr lang="en-US" sz="1400" dirty="0" smtClean="0"/>
              <a:t>Department of Health</a:t>
            </a:r>
            <a:r>
              <a:rPr lang="pl-PL" sz="1400" dirty="0" smtClean="0"/>
              <a:t>; </a:t>
            </a:r>
            <a:r>
              <a:rPr lang="en-US" sz="1400" i="1" dirty="0" smtClean="0"/>
              <a:t>Mental Health Policy Implementation Guide:</a:t>
            </a:r>
            <a:r>
              <a:rPr lang="pl-PL" sz="1400" i="1" dirty="0" smtClean="0"/>
              <a:t/>
            </a:r>
            <a:br>
              <a:rPr lang="pl-PL" sz="1400" i="1" dirty="0" smtClean="0"/>
            </a:br>
            <a:r>
              <a:rPr lang="pl-PL" sz="1400" i="1" dirty="0" smtClean="0"/>
              <a:t>			„</a:t>
            </a:r>
            <a:r>
              <a:rPr lang="en-US" sz="1400" i="1" dirty="0" smtClean="0"/>
              <a:t> Dual Diagnosis Good Practice</a:t>
            </a:r>
            <a:r>
              <a:rPr lang="pl-PL" sz="1400" i="1" dirty="0" smtClean="0"/>
              <a:t>”; London, </a:t>
            </a:r>
            <a:r>
              <a:rPr lang="en-US" sz="1400" dirty="0" smtClean="0"/>
              <a:t>2002</a:t>
            </a:r>
            <a:r>
              <a:rPr lang="pl-PL" sz="1400" dirty="0" smtClean="0"/>
              <a:t>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Inicjacja dialogu i krótkiej interwencji</a:t>
            </a:r>
            <a:br>
              <a:rPr lang="pl-PL" dirty="0" smtClean="0"/>
            </a:br>
            <a:r>
              <a:rPr lang="pl-PL" dirty="0" smtClean="0"/>
              <a:t>dla pijących szkodliwie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2800" dirty="0" smtClean="0">
                <a:solidFill>
                  <a:srgbClr val="333333"/>
                </a:solidFill>
                <a:latin typeface="Bliss2-Light"/>
              </a:rPr>
              <a:t>W tej grupie pacjentów </a:t>
            </a:r>
            <a:r>
              <a:rPr lang="pl-PL" sz="2800" dirty="0">
                <a:solidFill>
                  <a:srgbClr val="333333"/>
                </a:solidFill>
                <a:latin typeface="Bliss2-Light"/>
              </a:rPr>
              <a:t>krótkie interwencje mają na celu raczej </a:t>
            </a:r>
            <a:r>
              <a:rPr lang="pl-PL" sz="2800" dirty="0" smtClean="0">
                <a:solidFill>
                  <a:srgbClr val="333333"/>
                </a:solidFill>
                <a:latin typeface="Bliss2-Light"/>
              </a:rPr>
              <a:t>doprowadzenie do </a:t>
            </a:r>
            <a:r>
              <a:rPr lang="pl-PL" sz="2800" dirty="0">
                <a:solidFill>
                  <a:srgbClr val="333333"/>
                </a:solidFill>
                <a:latin typeface="Bliss2-Light"/>
              </a:rPr>
              <a:t>redukcji spożycia alkoholu przez daną osobę oraz </a:t>
            </a:r>
            <a:r>
              <a:rPr lang="pl-PL" sz="2800" dirty="0" smtClean="0">
                <a:solidFill>
                  <a:srgbClr val="333333"/>
                </a:solidFill>
                <a:latin typeface="Bliss2-Light"/>
              </a:rPr>
              <a:t>wyeliminowanie niebezpiecznych </a:t>
            </a:r>
            <a:r>
              <a:rPr lang="pl-PL" sz="2800" dirty="0">
                <a:solidFill>
                  <a:srgbClr val="333333"/>
                </a:solidFill>
                <a:latin typeface="Bliss2-Light"/>
              </a:rPr>
              <a:t>zachowań związanych z piciem niż całkowite </a:t>
            </a:r>
            <a:r>
              <a:rPr lang="pl-PL" sz="2800" dirty="0" smtClean="0">
                <a:solidFill>
                  <a:srgbClr val="333333"/>
                </a:solidFill>
                <a:latin typeface="Bliss2-Light"/>
              </a:rPr>
              <a:t>powstrzymanie się </a:t>
            </a:r>
            <a:r>
              <a:rPr lang="pl-PL" sz="2800" dirty="0">
                <a:solidFill>
                  <a:srgbClr val="333333"/>
                </a:solidFill>
                <a:latin typeface="Bliss2-Light"/>
              </a:rPr>
              <a:t>od picia - chociaż w szczególnych przypadkach abstynencja może </a:t>
            </a:r>
            <a:r>
              <a:rPr lang="pl-PL" sz="2800" dirty="0" smtClean="0">
                <a:solidFill>
                  <a:srgbClr val="333333"/>
                </a:solidFill>
                <a:latin typeface="Bliss2-Light"/>
              </a:rPr>
              <a:t>być wskazana </a:t>
            </a:r>
            <a:r>
              <a:rPr lang="pl-PL" sz="2800" dirty="0">
                <a:solidFill>
                  <a:srgbClr val="333333"/>
                </a:solidFill>
                <a:latin typeface="Bliss2-Light"/>
              </a:rPr>
              <a:t>– do tego można krok po kroku dążyć.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08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CF6005"/>
                </a:solidFill>
              </a:rPr>
              <a:t>Krótka interwencja</a:t>
            </a:r>
            <a:endParaRPr lang="pl-PL" b="1" dirty="0">
              <a:solidFill>
                <a:srgbClr val="CF6005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Trwa 10-15 minut</a:t>
            </a:r>
          </a:p>
          <a:p>
            <a:r>
              <a:rPr lang="pl-PL" dirty="0" smtClean="0"/>
              <a:t>Daje </a:t>
            </a:r>
            <a:r>
              <a:rPr lang="pl-PL" dirty="0" err="1" smtClean="0"/>
              <a:t>feedback</a:t>
            </a:r>
            <a:endParaRPr lang="pl-PL" dirty="0" smtClean="0"/>
          </a:p>
          <a:p>
            <a:r>
              <a:rPr lang="pl-PL" dirty="0" smtClean="0"/>
              <a:t>Porada z ustalenie celów</a:t>
            </a:r>
          </a:p>
          <a:p>
            <a:r>
              <a:rPr lang="pl-PL" dirty="0" smtClean="0"/>
              <a:t>Strategia </a:t>
            </a:r>
            <a:r>
              <a:rPr lang="pl-PL" dirty="0" err="1" smtClean="0"/>
              <a:t>follow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endParaRPr lang="pl-PL" dirty="0" smtClean="0"/>
          </a:p>
          <a:p>
            <a:r>
              <a:rPr lang="pl-PL" dirty="0" smtClean="0"/>
              <a:t>Badania </a:t>
            </a:r>
            <a:r>
              <a:rPr lang="pl-PL" dirty="0" err="1" smtClean="0"/>
              <a:t>randomizowane</a:t>
            </a:r>
            <a:r>
              <a:rPr lang="pl-PL" dirty="0" smtClean="0"/>
              <a:t> wskazują na spadek picia alkoholu w kolejnych wizytach po krótkiej interwencji</a:t>
            </a:r>
          </a:p>
          <a:p>
            <a:pPr>
              <a:buNone/>
            </a:pPr>
            <a:endParaRPr lang="pl-PL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6237314"/>
            <a:ext cx="42484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200" dirty="0" err="1" smtClean="0">
                <a:solidFill>
                  <a:prstClr val="black"/>
                </a:solidFill>
              </a:rPr>
              <a:t>Whitlock</a:t>
            </a:r>
            <a:r>
              <a:rPr lang="pl-PL" sz="1200" dirty="0" smtClean="0">
                <a:solidFill>
                  <a:prstClr val="black"/>
                </a:solidFill>
              </a:rPr>
              <a:t> et al. </a:t>
            </a:r>
            <a:r>
              <a:rPr lang="pl-PL" sz="1200" dirty="0" err="1" smtClean="0">
                <a:solidFill>
                  <a:prstClr val="black"/>
                </a:solidFill>
              </a:rPr>
              <a:t>Am</a:t>
            </a:r>
            <a:r>
              <a:rPr lang="pl-PL" sz="1200" dirty="0" smtClean="0">
                <a:solidFill>
                  <a:prstClr val="black"/>
                </a:solidFill>
              </a:rPr>
              <a:t> Intern Med. 2004:140-557. </a:t>
            </a:r>
            <a:r>
              <a:rPr lang="pl-PL" sz="1200" dirty="0" err="1" smtClean="0">
                <a:solidFill>
                  <a:prstClr val="black"/>
                </a:solidFill>
              </a:rPr>
              <a:t>Moyer</a:t>
            </a:r>
            <a:r>
              <a:rPr lang="pl-PL" sz="1200" dirty="0" smtClean="0">
                <a:solidFill>
                  <a:prstClr val="black"/>
                </a:solidFill>
              </a:rPr>
              <a:t> et al. </a:t>
            </a:r>
            <a:r>
              <a:rPr lang="pl-PL" sz="1200" dirty="0" err="1" smtClean="0">
                <a:solidFill>
                  <a:prstClr val="black"/>
                </a:solidFill>
              </a:rPr>
              <a:t>Addiction</a:t>
            </a:r>
            <a:r>
              <a:rPr lang="pl-PL" sz="1200" dirty="0" smtClean="0">
                <a:solidFill>
                  <a:prstClr val="black"/>
                </a:solidFill>
              </a:rPr>
              <a:t>. 2002;97:279. </a:t>
            </a:r>
            <a:r>
              <a:rPr lang="pl-PL" sz="1200" dirty="0" err="1" smtClean="0">
                <a:solidFill>
                  <a:prstClr val="black"/>
                </a:solidFill>
              </a:rPr>
              <a:t>Beich</a:t>
            </a:r>
            <a:r>
              <a:rPr lang="pl-PL" sz="1200" dirty="0" smtClean="0">
                <a:solidFill>
                  <a:prstClr val="black"/>
                </a:solidFill>
              </a:rPr>
              <a:t> et al. BMJ. 2003;327:536</a:t>
            </a:r>
            <a:endParaRPr lang="pl-PL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836713"/>
            <a:ext cx="8640960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dirty="0" smtClean="0"/>
              <a:t>		</a:t>
            </a:r>
            <a:r>
              <a:rPr lang="pl-PL" sz="2000" b="1" dirty="0" smtClean="0"/>
              <a:t>Udziel pacjentowi jednoznacznej porady</a:t>
            </a:r>
            <a:r>
              <a:rPr lang="pl-PL" sz="2000" dirty="0" smtClean="0"/>
              <a:t>. Jest to kluczowy składnik krótkiej interwencji. Prosty bezpośredni komunikat świadczący o tym, że lekarz jest zaniepokojony piciem alkoholu przez pacjenta ma niekiedy silny efekt motywujący pacjenta do zmiany modelu picia.</a:t>
            </a:r>
          </a:p>
          <a:p>
            <a:pPr>
              <a:buNone/>
            </a:pPr>
            <a:r>
              <a:rPr lang="pl-PL" sz="2000" dirty="0" smtClean="0"/>
              <a:t>		</a:t>
            </a:r>
            <a:r>
              <a:rPr lang="pl-PL" sz="2000" b="1" dirty="0" smtClean="0"/>
              <a:t>Wyraź troskę</a:t>
            </a:r>
            <a:r>
              <a:rPr lang="pl-PL" sz="2000" dirty="0" smtClean="0"/>
              <a:t>: </a:t>
            </a:r>
            <a:r>
              <a:rPr lang="pl-PL" sz="2000" i="1" dirty="0" smtClean="0"/>
              <a:t>Jestem bardzo zaniepokojony, porozmawiajmy o tym!</a:t>
            </a:r>
          </a:p>
          <a:p>
            <a:pPr>
              <a:buNone/>
            </a:pPr>
            <a:r>
              <a:rPr lang="pl-PL" sz="2000" dirty="0" smtClean="0"/>
              <a:t>		</a:t>
            </a:r>
            <a:r>
              <a:rPr lang="pl-PL" sz="2000" b="1" dirty="0" smtClean="0"/>
              <a:t>Zapewnij zindywidualizowaną informację zwrotną</a:t>
            </a:r>
            <a:r>
              <a:rPr lang="pl-PL" sz="2000" dirty="0" smtClean="0"/>
              <a:t>: </a:t>
            </a:r>
            <a:r>
              <a:rPr lang="pl-PL" sz="2000" i="1" dirty="0" smtClean="0"/>
              <a:t>Bardzo niepokoje się wpływem picia alkoholu na pana stan zdrowia (np. zaburzenia snu, problemy rodzinne, bóle głowy, niedawny uraz, wypadek).</a:t>
            </a:r>
          </a:p>
          <a:p>
            <a:pPr>
              <a:buNone/>
            </a:pPr>
            <a:r>
              <a:rPr lang="pl-PL" sz="2000" dirty="0" smtClean="0"/>
              <a:t>		</a:t>
            </a:r>
            <a:r>
              <a:rPr lang="pl-PL" sz="2000" b="1" dirty="0" smtClean="0"/>
              <a:t>Poradź pacjentowi zmianę zachowania związanego z piciem</a:t>
            </a:r>
            <a:r>
              <a:rPr lang="pl-PL" sz="2000" dirty="0" smtClean="0"/>
              <a:t>: </a:t>
            </a:r>
            <a:r>
              <a:rPr lang="pl-PL" sz="2000" i="1" dirty="0" smtClean="0"/>
              <a:t>Chciałbym aby ograniczył pan ilość wypijanego alkoholu.</a:t>
            </a:r>
          </a:p>
          <a:p>
            <a:pPr>
              <a:buNone/>
            </a:pPr>
            <a:endParaRPr lang="pl-PL" sz="2000" i="1" dirty="0" smtClean="0"/>
          </a:p>
          <a:p>
            <a:pPr>
              <a:buNone/>
            </a:pPr>
            <a:r>
              <a:rPr lang="pl-PL" sz="2000" dirty="0" smtClean="0"/>
              <a:t>		</a:t>
            </a:r>
            <a:r>
              <a:rPr lang="pl-PL" sz="2000" b="1" dirty="0" smtClean="0"/>
              <a:t>W przypadku pacjentów, dla których powodów zdrowotnych, ciąży, zażywania leków lub innych uzależniających substancji albo uzależnienia konieczna jest całkowita abstynencja</a:t>
            </a:r>
            <a:r>
              <a:rPr lang="pl-PL" sz="2000" i="1" dirty="0"/>
              <a:t>:</a:t>
            </a:r>
            <a:r>
              <a:rPr lang="pl-PL" sz="2000" i="1" dirty="0" smtClean="0"/>
              <a:t> Chciałbym aby całkowicie zaprzestała pani picia. </a:t>
            </a:r>
            <a:endParaRPr lang="pl-PL" sz="20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CF6005"/>
                </a:solidFill>
              </a:rPr>
              <a:t>KROK 1</a:t>
            </a:r>
            <a:r>
              <a:rPr lang="pl-PL" sz="3600" dirty="0" smtClean="0">
                <a:solidFill>
                  <a:srgbClr val="CF6005"/>
                </a:solidFill>
              </a:rPr>
              <a:t>: </a:t>
            </a:r>
            <a:br>
              <a:rPr lang="pl-PL" sz="3600" dirty="0" smtClean="0">
                <a:solidFill>
                  <a:srgbClr val="CF6005"/>
                </a:solidFill>
              </a:rPr>
            </a:br>
            <a:endParaRPr lang="pl-PL" dirty="0">
              <a:solidFill>
                <a:srgbClr val="CF6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CF6005"/>
                </a:solidFill>
              </a:rPr>
              <a:t>KROK 2</a:t>
            </a:r>
            <a:r>
              <a:rPr lang="pl-PL" sz="3600" dirty="0" smtClean="0">
                <a:solidFill>
                  <a:srgbClr val="CF6005"/>
                </a:solidFill>
              </a:rPr>
              <a:t>: </a:t>
            </a:r>
            <a:br>
              <a:rPr lang="pl-PL" sz="3600" dirty="0" smtClean="0">
                <a:solidFill>
                  <a:srgbClr val="CF6005"/>
                </a:solidFill>
              </a:rPr>
            </a:br>
            <a:endParaRPr lang="pl-PL" dirty="0">
              <a:solidFill>
                <a:srgbClr val="CF6005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400" dirty="0" smtClean="0"/>
              <a:t>		</a:t>
            </a:r>
            <a:r>
              <a:rPr lang="pl-PL" sz="2400" b="1" dirty="0" smtClean="0"/>
              <a:t>Oceń stopień motywacji do zmiany:</a:t>
            </a:r>
            <a:r>
              <a:rPr lang="pl-PL" sz="2400" dirty="0" smtClean="0"/>
              <a:t> Wielu pacjentów nie jest przygotowanych do zmiany modelu picia. Mogą oni nie być gotowi do wyznaczenia limitu spożycia. </a:t>
            </a:r>
            <a:endParaRPr lang="pl-PL" sz="2400" dirty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b="1" dirty="0" smtClean="0"/>
              <a:t>		Określ gotowość do zmiany</a:t>
            </a:r>
            <a:r>
              <a:rPr lang="pl-PL" sz="2400" dirty="0" smtClean="0"/>
              <a:t>: </a:t>
            </a:r>
            <a:r>
              <a:rPr lang="pl-PL" sz="2400" i="1" dirty="0" smtClean="0"/>
              <a:t>Czy po tym, co pan przed chwilą usłyszał, jest pan zainteresowany zmianą ilości wypijanego alkoholu? Czy byłby pan skłonny zmienić swój model picia w ciągu najbliższych 30 dni?</a:t>
            </a:r>
          </a:p>
        </p:txBody>
      </p:sp>
    </p:spTree>
    <p:extLst>
      <p:ext uri="{BB962C8B-B14F-4D97-AF65-F5344CB8AC3E}">
        <p14:creationId xmlns:p14="http://schemas.microsoft.com/office/powerpoint/2010/main" val="12983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CF6005"/>
                </a:solidFill>
              </a:rPr>
              <a:t>KROK 3</a:t>
            </a:r>
            <a:r>
              <a:rPr lang="pl-PL" sz="3600" dirty="0" smtClean="0">
                <a:solidFill>
                  <a:srgbClr val="CF6005"/>
                </a:solidFill>
              </a:rPr>
              <a:t>: </a:t>
            </a:r>
            <a:br>
              <a:rPr lang="pl-PL" sz="3600" dirty="0" smtClean="0">
                <a:solidFill>
                  <a:srgbClr val="CF6005"/>
                </a:solidFill>
              </a:rPr>
            </a:br>
            <a:endParaRPr lang="pl-PL" dirty="0">
              <a:solidFill>
                <a:srgbClr val="CF6005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dirty="0" smtClean="0"/>
              <a:t>		</a:t>
            </a:r>
            <a:r>
              <a:rPr lang="pl-PL" sz="2000" b="1" dirty="0" smtClean="0"/>
              <a:t>Ustal dokładny cel </a:t>
            </a:r>
            <a:r>
              <a:rPr lang="pl-PL" sz="2000" dirty="0" smtClean="0"/>
              <a:t>(limit picia). Lekarze na podstawie norm społecznych pacjenta i jego możliwości zmiany zwyczajów związanych z piciem powinni ustalić rozsądny cel. Stawianie zbyt wysokich wymagań może wywołać odwrotny skutek od oczekiwanego.</a:t>
            </a:r>
          </a:p>
          <a:p>
            <a:pPr>
              <a:buNone/>
            </a:pPr>
            <a:r>
              <a:rPr lang="pl-PL" sz="2000" dirty="0" smtClean="0"/>
              <a:t>		</a:t>
            </a:r>
            <a:r>
              <a:rPr lang="pl-PL" sz="2000" b="1" dirty="0" smtClean="0"/>
              <a:t>Wynegocjuj dokładny cel</a:t>
            </a:r>
            <a:r>
              <a:rPr lang="pl-PL" sz="2000" dirty="0" smtClean="0"/>
              <a:t>: </a:t>
            </a:r>
            <a:r>
              <a:rPr lang="pl-PL" sz="2000" i="1" dirty="0" smtClean="0"/>
              <a:t>Ustalmy dokładną datę zaprzestania przez pana picia. Jak pan myśli, jak bardzo może zmniejszyć swoje spożycie alkoholu? Wydaje mi się, że chciałby pan to sobie przemyśleć zanim wyznaczy konkretny cel...</a:t>
            </a:r>
          </a:p>
          <a:p>
            <a:pPr>
              <a:buNone/>
            </a:pPr>
            <a:r>
              <a:rPr lang="pl-PL" sz="2000" dirty="0" smtClean="0"/>
              <a:t>		</a:t>
            </a:r>
            <a:r>
              <a:rPr lang="pl-PL" sz="2000" b="1" dirty="0" smtClean="0"/>
              <a:t>Sporządź pisemne zalecenie lub kontrakt</a:t>
            </a:r>
            <a:r>
              <a:rPr lang="pl-PL" sz="2000" dirty="0" smtClean="0"/>
              <a:t>: </a:t>
            </a:r>
            <a:r>
              <a:rPr lang="pl-PL" sz="2000" i="1" dirty="0" smtClean="0"/>
              <a:t>Chciałbym aby podpisał pan ten kontrakt mówiący, że przez następne 30 dni zmniejszy pan spożycie alkoholu do...</a:t>
            </a:r>
          </a:p>
          <a:p>
            <a:pPr>
              <a:buNone/>
            </a:pPr>
            <a:r>
              <a:rPr lang="pl-PL" sz="2000" dirty="0" smtClean="0"/>
              <a:t>		</a:t>
            </a:r>
            <a:r>
              <a:rPr lang="pl-PL" sz="2000" b="1" dirty="0" smtClean="0"/>
              <a:t>Zaproponuj pacjentowi poradnik do samopomocy lub materiały do lektury</a:t>
            </a:r>
            <a:r>
              <a:rPr lang="pl-PL" sz="2000" dirty="0" smtClean="0"/>
              <a:t>: </a:t>
            </a:r>
            <a:r>
              <a:rPr lang="pl-PL" sz="2000" i="1" dirty="0" smtClean="0"/>
              <a:t>Chciałbym aby przeczytał pan ten podręcznik i wykonał ćwiczenia. Proszę przynieść go na następną wizytę za dwa tygodnie.</a:t>
            </a:r>
          </a:p>
        </p:txBody>
      </p:sp>
    </p:spTree>
    <p:extLst>
      <p:ext uri="{BB962C8B-B14F-4D97-AF65-F5344CB8AC3E}">
        <p14:creationId xmlns:p14="http://schemas.microsoft.com/office/powerpoint/2010/main" val="6484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F6005"/>
                </a:solidFill>
              </a:rPr>
              <a:t>KROK 4:</a:t>
            </a:r>
            <a:r>
              <a:rPr lang="pl-PL" dirty="0" smtClean="0">
                <a:solidFill>
                  <a:srgbClr val="CF6005"/>
                </a:solidFill>
              </a:rPr>
              <a:t> </a:t>
            </a:r>
            <a:br>
              <a:rPr lang="pl-PL" dirty="0" smtClean="0">
                <a:solidFill>
                  <a:srgbClr val="CF6005"/>
                </a:solidFill>
              </a:rPr>
            </a:br>
            <a:endParaRPr lang="pl-PL" dirty="0">
              <a:solidFill>
                <a:srgbClr val="CF6005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dirty="0" smtClean="0"/>
              <a:t>	</a:t>
            </a:r>
            <a:r>
              <a:rPr lang="pl-PL" sz="2400" i="1" u="sng" dirty="0" smtClean="0"/>
              <a:t>Obserwacja. </a:t>
            </a:r>
          </a:p>
          <a:p>
            <a:pPr>
              <a:buNone/>
            </a:pPr>
            <a:r>
              <a:rPr lang="pl-PL" sz="2400" dirty="0" smtClean="0"/>
              <a:t>		Poprzez uczestniczenie w rehabilitacji i zapobieganiu nawrotom lekarze mogą skutecznej spełniać swoją rolę we wspieraniu zmian zachowań. </a:t>
            </a:r>
          </a:p>
          <a:p>
            <a:pPr>
              <a:buNone/>
            </a:pPr>
            <a:r>
              <a:rPr lang="pl-PL" sz="2400" dirty="0" smtClean="0"/>
              <a:t>		Zaproponuj długotrwale wsparcie i oceń zmiany zachowania. Pomocne metody kliniczne obejmują okresowe rozmowy telefoniczne prowadzone przez kogoś z personelu praktyki lekarskiej oraz powtórne wizyty u lekarza celem zachęcenia do kontynuowania zmian lub ponownego przeprowadzenia badania fizykalnego i testów laboratoryjnych. </a:t>
            </a:r>
          </a:p>
          <a:p>
            <a:pPr>
              <a:buNone/>
            </a:pPr>
            <a:r>
              <a:rPr lang="pl-PL" sz="2400" dirty="0" smtClean="0"/>
              <a:t>		Okresowa rozmowa telefoniczna może posłużyć do wsparcia próby zmiany modelu picia pacjenta. Może służyć do przypomnienia celu, oceny bieżących problemów i kontynuowania pomocy poprzez dodatkowe wizyty w praktyce.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45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 osób uzależnionych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800" dirty="0">
                <a:solidFill>
                  <a:srgbClr val="333333"/>
                </a:solidFill>
                <a:latin typeface="Bliss2-Light"/>
              </a:rPr>
              <a:t>Opracowano metodę interwencji, która ma na celu </a:t>
            </a:r>
            <a:r>
              <a:rPr lang="pl-PL" sz="2800" dirty="0" smtClean="0">
                <a:solidFill>
                  <a:srgbClr val="333333"/>
                </a:solidFill>
                <a:latin typeface="Bliss2-Light"/>
              </a:rPr>
              <a:t>przybliżenie momentu </a:t>
            </a:r>
            <a:r>
              <a:rPr lang="pl-PL" dirty="0">
                <a:solidFill>
                  <a:srgbClr val="333333"/>
                </a:solidFill>
                <a:latin typeface="Bliss2-Light"/>
              </a:rPr>
              <a:t>podjęcia </a:t>
            </a:r>
            <a:r>
              <a:rPr lang="pl-PL" dirty="0" smtClean="0">
                <a:solidFill>
                  <a:srgbClr val="333333"/>
                </a:solidFill>
                <a:latin typeface="Bliss2-Light"/>
              </a:rPr>
              <a:t>przez </a:t>
            </a:r>
            <a:r>
              <a:rPr lang="pl-PL" dirty="0">
                <a:solidFill>
                  <a:srgbClr val="333333"/>
                </a:solidFill>
                <a:latin typeface="Bliss2-Light"/>
              </a:rPr>
              <a:t>osobę </a:t>
            </a:r>
            <a:r>
              <a:rPr lang="pl-PL" dirty="0" smtClean="0">
                <a:solidFill>
                  <a:srgbClr val="333333"/>
                </a:solidFill>
                <a:latin typeface="Bliss2-Light"/>
              </a:rPr>
              <a:t>uzależnioną decyzji </a:t>
            </a:r>
            <a:r>
              <a:rPr lang="pl-PL" dirty="0">
                <a:solidFill>
                  <a:srgbClr val="333333"/>
                </a:solidFill>
                <a:latin typeface="Bliss2-Light"/>
              </a:rPr>
              <a:t>o trzeźwieniu. </a:t>
            </a:r>
            <a:endParaRPr lang="pl-PL" sz="2800" dirty="0" smtClean="0">
              <a:solidFill>
                <a:srgbClr val="333333"/>
              </a:solidFill>
              <a:latin typeface="Bliss2-Light"/>
            </a:endParaRPr>
          </a:p>
          <a:p>
            <a:r>
              <a:rPr lang="pl-PL" sz="2800" dirty="0" smtClean="0">
                <a:solidFill>
                  <a:srgbClr val="333333"/>
                </a:solidFill>
                <a:latin typeface="Bliss2-Light"/>
              </a:rPr>
              <a:t>Przeprowadza </a:t>
            </a:r>
            <a:r>
              <a:rPr lang="pl-PL" sz="2800" dirty="0">
                <a:solidFill>
                  <a:srgbClr val="333333"/>
                </a:solidFill>
                <a:latin typeface="Bliss2-Light"/>
              </a:rPr>
              <a:t>się wówczas </a:t>
            </a:r>
            <a:r>
              <a:rPr lang="pl-PL" sz="2800" dirty="0" smtClean="0">
                <a:solidFill>
                  <a:srgbClr val="333333"/>
                </a:solidFill>
                <a:latin typeface="Bliss2-Light"/>
              </a:rPr>
              <a:t>rozmowę interwencyjną</a:t>
            </a:r>
            <a:r>
              <a:rPr lang="pl-PL" sz="2800" dirty="0">
                <a:solidFill>
                  <a:srgbClr val="333333"/>
                </a:solidFill>
                <a:latin typeface="Bliss2-Light"/>
              </a:rPr>
              <a:t>, w której oprócz osoby uzależnionej uczestniczą </a:t>
            </a:r>
            <a:r>
              <a:rPr lang="pl-PL" sz="2800" dirty="0" smtClean="0">
                <a:solidFill>
                  <a:srgbClr val="333333"/>
                </a:solidFill>
                <a:latin typeface="Bliss2-Light"/>
              </a:rPr>
              <a:t>osoby znaczące </a:t>
            </a:r>
            <a:r>
              <a:rPr lang="pl-PL" sz="2800" dirty="0">
                <a:solidFill>
                  <a:srgbClr val="333333"/>
                </a:solidFill>
                <a:latin typeface="Bliss2-Light"/>
              </a:rPr>
              <a:t>dla uzależnionego (członkowie rodziny lub inne osoby znaczące</a:t>
            </a:r>
            <a:r>
              <a:rPr lang="pl-PL" sz="2800" dirty="0" smtClean="0">
                <a:solidFill>
                  <a:srgbClr val="333333"/>
                </a:solidFill>
                <a:latin typeface="Bliss2-Light"/>
              </a:rPr>
              <a:t>).</a:t>
            </a:r>
          </a:p>
          <a:p>
            <a:r>
              <a:rPr lang="pl-PL" sz="2800" dirty="0" smtClean="0">
                <a:solidFill>
                  <a:srgbClr val="333333"/>
                </a:solidFill>
                <a:latin typeface="Bliss2-Light"/>
              </a:rPr>
              <a:t> Do takiej </a:t>
            </a:r>
            <a:r>
              <a:rPr lang="pl-PL" sz="2800" dirty="0">
                <a:solidFill>
                  <a:srgbClr val="333333"/>
                </a:solidFill>
                <a:latin typeface="Bliss2-Light"/>
              </a:rPr>
              <a:t>rozmowy trzeba się umiejętnie przygotować.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30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F6005"/>
                </a:solidFill>
              </a:rPr>
              <a:t>KROK 1</a:t>
            </a:r>
            <a:r>
              <a:rPr lang="pl-PL" dirty="0" smtClean="0">
                <a:solidFill>
                  <a:srgbClr val="CF6005"/>
                </a:solidFill>
              </a:rPr>
              <a:t>:</a:t>
            </a:r>
            <a:br>
              <a:rPr lang="pl-PL" dirty="0" smtClean="0">
                <a:solidFill>
                  <a:srgbClr val="CF6005"/>
                </a:solidFill>
              </a:rPr>
            </a:br>
            <a:endParaRPr lang="pl-PL" b="1" u="sng" dirty="0">
              <a:solidFill>
                <a:srgbClr val="CF6005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268760"/>
            <a:ext cx="8503920" cy="5256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		</a:t>
            </a:r>
            <a:r>
              <a:rPr lang="pl-PL" b="1" dirty="0" smtClean="0"/>
              <a:t>Udziel jednoznacznej porady</a:t>
            </a:r>
            <a:r>
              <a:rPr lang="pl-PL" dirty="0" smtClean="0"/>
              <a:t>. W prosty, stanowczy sposób, podaj bezpośredni komunikat świadczący o zaniepokojeniu. Komunikat taki podany w czasie wizyty lekarskiej ma silne oddziaływanie. </a:t>
            </a:r>
          </a:p>
          <a:p>
            <a:pPr>
              <a:buNone/>
            </a:pPr>
            <a:r>
              <a:rPr lang="pl-PL" b="1" dirty="0" smtClean="0"/>
              <a:t>		Wyraź troskę</a:t>
            </a:r>
            <a:r>
              <a:rPr lang="pl-PL" dirty="0" smtClean="0"/>
              <a:t>: </a:t>
            </a:r>
            <a:r>
              <a:rPr lang="pl-PL" i="1" dirty="0" smtClean="0"/>
              <a:t>Jestem bardzo zaniepokojony pana spożyciem alkoholu i jego wpływem na pana zdrowie!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		Zindywidualizuj uzasadnienie zaleceń</a:t>
            </a:r>
            <a:r>
              <a:rPr lang="pl-PL" dirty="0" smtClean="0"/>
              <a:t>: </a:t>
            </a:r>
            <a:r>
              <a:rPr lang="pl-PL" i="1" dirty="0" smtClean="0"/>
              <a:t>Występują u pana objawy mogące świadczyć o rozwijaniu się uzależnieniu od alkoholu. Biorąc pod uwagę kliniczną ocenę pana stanu zdrowia, chciałbym aby </a:t>
            </a:r>
            <a:r>
              <a:rPr lang="pl-PL" b="1" i="1" dirty="0" smtClean="0"/>
              <a:t>zgłosił się </a:t>
            </a:r>
            <a:r>
              <a:rPr lang="pl-PL" i="1" dirty="0" smtClean="0"/>
              <a:t>pan do Poradni Leczenia Uzależnień.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pl-PL" b="1" dirty="0" smtClean="0"/>
              <a:t>Wyraź potrzebę abstynencji</a:t>
            </a:r>
            <a:r>
              <a:rPr lang="pl-PL" dirty="0" smtClean="0"/>
              <a:t>: </a:t>
            </a:r>
            <a:r>
              <a:rPr lang="pl-PL" i="1" dirty="0" smtClean="0"/>
              <a:t>Chciałbym aby zaprzestał pan picia alkoholu i zgłosił się do poradni specjalistycznej.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71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F6005"/>
                </a:solidFill>
              </a:rPr>
              <a:t>KROK 2</a:t>
            </a:r>
            <a:r>
              <a:rPr lang="pl-PL" dirty="0" smtClean="0">
                <a:solidFill>
                  <a:srgbClr val="CF6005"/>
                </a:solidFill>
              </a:rPr>
              <a:t>:</a:t>
            </a:r>
            <a:br>
              <a:rPr lang="pl-PL" dirty="0" smtClean="0">
                <a:solidFill>
                  <a:srgbClr val="CF6005"/>
                </a:solidFill>
              </a:rPr>
            </a:br>
            <a:endParaRPr lang="pl-PL" dirty="0">
              <a:solidFill>
                <a:srgbClr val="CF6005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	 </a:t>
            </a:r>
            <a:r>
              <a:rPr lang="pl-PL" b="1" dirty="0" smtClean="0"/>
              <a:t>Oceń motywację do zmiany:</a:t>
            </a:r>
            <a:r>
              <a:rPr lang="pl-PL" dirty="0" smtClean="0"/>
              <a:t> Wielu pacjentów nie jest przygotowanych do zaprzestania picia i szukania pomocy specjalistycznej. Ważna jest ocena ich gotowości do podjęcia działania.</a:t>
            </a:r>
          </a:p>
          <a:p>
            <a:pPr>
              <a:buNone/>
            </a:pPr>
            <a:r>
              <a:rPr lang="pl-PL" dirty="0" smtClean="0"/>
              <a:t>		</a:t>
            </a:r>
            <a:r>
              <a:rPr lang="pl-PL" b="1" dirty="0" smtClean="0"/>
              <a:t>Określ gotowość do zmiany</a:t>
            </a:r>
            <a:r>
              <a:rPr lang="pl-PL" dirty="0" smtClean="0"/>
              <a:t>: </a:t>
            </a:r>
            <a:r>
              <a:rPr lang="pl-PL" i="1" dirty="0" smtClean="0"/>
              <a:t>Czy po tym co pan przed chwilą usłyszał, chciałby pan zostać abstynentem ? Czy byłby pan skłonny zaprzestać picia w ciągu najbliższych 30 dni?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58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CF6005"/>
                </a:solidFill>
              </a:rPr>
              <a:t>KROK 3</a:t>
            </a:r>
            <a:r>
              <a:rPr lang="pl-PL" dirty="0" smtClean="0">
                <a:solidFill>
                  <a:srgbClr val="CF6005"/>
                </a:solidFill>
              </a:rPr>
              <a:t>:</a:t>
            </a:r>
            <a:endParaRPr lang="pl-PL" dirty="0">
              <a:solidFill>
                <a:srgbClr val="CF6005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Ustal datę zaprzestania picia.</a:t>
            </a:r>
          </a:p>
          <a:p>
            <a:pPr>
              <a:buNone/>
            </a:pPr>
            <a:r>
              <a:rPr lang="pl-PL" dirty="0" smtClean="0"/>
              <a:t>		</a:t>
            </a:r>
            <a:r>
              <a:rPr lang="pl-PL" b="1" dirty="0" smtClean="0"/>
              <a:t>Wynegocjuj datę zaprzestania picia</a:t>
            </a:r>
            <a:r>
              <a:rPr lang="pl-PL" dirty="0" smtClean="0"/>
              <a:t>: </a:t>
            </a:r>
            <a:r>
              <a:rPr lang="pl-PL" i="1" dirty="0" smtClean="0"/>
              <a:t>Ustalamy dokładną datę zaprzestania przez pana picia alkoholu.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pl-PL" b="1" dirty="0" smtClean="0"/>
              <a:t>Rozważ potrzebę detoksykacji: </a:t>
            </a:r>
            <a:r>
              <a:rPr lang="pl-PL" dirty="0" smtClean="0"/>
              <a:t>Wskazaniami bezwzględnymi do hospitalizacji pacjenta są zaburzenia świadomości, ostra psychoza, zagrożenie życia spowodowane czynnikami somatycznymi.</a:t>
            </a:r>
          </a:p>
          <a:p>
            <a:pPr>
              <a:buNone/>
            </a:pPr>
            <a:r>
              <a:rPr lang="pl-PL" dirty="0" smtClean="0"/>
              <a:t>	Wskazania względne: tzw. mały (</a:t>
            </a:r>
            <a:r>
              <a:rPr lang="pl-PL" dirty="0" err="1" smtClean="0"/>
              <a:t>niepsychotyczny</a:t>
            </a:r>
            <a:r>
              <a:rPr lang="pl-PL" dirty="0" smtClean="0"/>
              <a:t>) zespól abstynencyjny.</a:t>
            </a:r>
          </a:p>
          <a:p>
            <a:pPr>
              <a:buNone/>
            </a:pPr>
            <a:r>
              <a:rPr lang="pl-PL" dirty="0" smtClean="0"/>
              <a:t>		</a:t>
            </a:r>
            <a:r>
              <a:rPr lang="pl-PL" b="1" dirty="0" smtClean="0"/>
              <a:t>Sporządź pisemne zalecenie lub kontrakt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71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7373938" y="5765800"/>
            <a:ext cx="1770062" cy="109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da-DK">
              <a:ea typeface="+mn-ea"/>
              <a:cs typeface="+mn-cs"/>
            </a:endParaRP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421563" cy="817563"/>
          </a:xfrm>
        </p:spPr>
        <p:txBody>
          <a:bodyPr>
            <a:normAutofit fontScale="90000"/>
          </a:bodyPr>
          <a:lstStyle/>
          <a:p>
            <a:r>
              <a:rPr lang="pl-PL" sz="2400" dirty="0">
                <a:solidFill>
                  <a:srgbClr val="002060"/>
                </a:solidFill>
              </a:rPr>
              <a:t>N</a:t>
            </a:r>
            <a:r>
              <a:rPr lang="pl-PL" sz="2400" dirty="0" smtClean="0">
                <a:solidFill>
                  <a:srgbClr val="002060"/>
                </a:solidFill>
              </a:rPr>
              <a:t>iezaspokojona potrzeba pomocy medycznej dla osób uzależnionych od alkoholu</a:t>
            </a:r>
            <a:endParaRPr lang="en-GB" sz="2400" dirty="0" smtClean="0">
              <a:solidFill>
                <a:srgbClr val="002060"/>
              </a:solidFill>
            </a:endParaRP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417513" y="1341438"/>
            <a:ext cx="8353425" cy="1230312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GB" sz="2000" dirty="0" err="1" smtClean="0"/>
              <a:t>Picie</a:t>
            </a:r>
            <a:r>
              <a:rPr lang="en-GB" sz="2000" dirty="0" smtClean="0"/>
              <a:t> </a:t>
            </a:r>
            <a:r>
              <a:rPr lang="en-GB" sz="2000" dirty="0" err="1" smtClean="0"/>
              <a:t>szkodliwe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uzależnienie</a:t>
            </a:r>
            <a:r>
              <a:rPr lang="en-GB" sz="2000" dirty="0" smtClean="0"/>
              <a:t> </a:t>
            </a:r>
            <a:r>
              <a:rPr lang="en-GB" sz="2000" dirty="0" err="1" smtClean="0"/>
              <a:t>od</a:t>
            </a:r>
            <a:r>
              <a:rPr lang="en-GB" sz="2000" dirty="0" smtClean="0"/>
              <a:t> </a:t>
            </a:r>
            <a:r>
              <a:rPr lang="en-GB" sz="2000" dirty="0" err="1" smtClean="0"/>
              <a:t>alkoholu</a:t>
            </a:r>
            <a:r>
              <a:rPr lang="en-GB" sz="2000" dirty="0" smtClean="0"/>
              <a:t> </a:t>
            </a:r>
            <a:r>
              <a:rPr lang="en-GB" sz="2000" dirty="0" err="1" smtClean="0"/>
              <a:t>cechuje</a:t>
            </a:r>
            <a:r>
              <a:rPr lang="en-GB" sz="2000" dirty="0" smtClean="0"/>
              <a:t> </a:t>
            </a:r>
            <a:r>
              <a:rPr lang="en-GB" sz="2000" dirty="0" err="1" smtClean="0"/>
              <a:t>się</a:t>
            </a:r>
            <a:r>
              <a:rPr lang="en-GB" sz="2000" dirty="0" smtClean="0"/>
              <a:t> </a:t>
            </a:r>
            <a:r>
              <a:rPr lang="en-GB" sz="2000" dirty="0" err="1" smtClean="0"/>
              <a:t>największą</a:t>
            </a:r>
            <a:r>
              <a:rPr lang="en-GB" sz="2000" dirty="0" smtClean="0"/>
              <a:t>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GB" sz="2000" u="sng" dirty="0" err="1" smtClean="0"/>
              <a:t>luką</a:t>
            </a:r>
            <a:r>
              <a:rPr lang="en-GB" sz="2000" u="sng" dirty="0" smtClean="0"/>
              <a:t> </a:t>
            </a:r>
            <a:r>
              <a:rPr lang="en-GB" sz="2000" u="sng" dirty="0" err="1" smtClean="0"/>
              <a:t>terapeutyczną</a:t>
            </a:r>
            <a:r>
              <a:rPr lang="en-GB" sz="2000" u="sng" dirty="0" smtClean="0"/>
              <a:t> </a:t>
            </a:r>
            <a:r>
              <a:rPr lang="en-GB" sz="2000" dirty="0" err="1" smtClean="0"/>
              <a:t>wśród</a:t>
            </a:r>
            <a:r>
              <a:rPr lang="en-GB" sz="2000" dirty="0" smtClean="0"/>
              <a:t> </a:t>
            </a:r>
            <a:r>
              <a:rPr lang="en-GB" sz="2000" dirty="0" err="1" smtClean="0"/>
              <a:t>wszystkich</a:t>
            </a:r>
            <a:r>
              <a:rPr lang="en-GB" sz="2000" dirty="0" smtClean="0"/>
              <a:t> </a:t>
            </a:r>
            <a:r>
              <a:rPr lang="en-GB" sz="2000" dirty="0" err="1" smtClean="0"/>
              <a:t>zaburzeń</a:t>
            </a:r>
            <a:r>
              <a:rPr lang="en-GB" sz="2000" dirty="0" smtClean="0"/>
              <a:t> </a:t>
            </a:r>
            <a:r>
              <a:rPr lang="en-GB" sz="2000" dirty="0" err="1" smtClean="0"/>
              <a:t>psychicznych</a:t>
            </a:r>
            <a:r>
              <a:rPr lang="en-GB" sz="2000" dirty="0" smtClean="0"/>
              <a:t>: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GB" sz="2000" b="1" dirty="0" err="1" smtClean="0"/>
              <a:t>mniej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niż</a:t>
            </a:r>
            <a:r>
              <a:rPr lang="en-GB" sz="2000" b="1" dirty="0" smtClean="0"/>
              <a:t> 10% </a:t>
            </a:r>
            <a:r>
              <a:rPr lang="en-GB" sz="2000" b="1" dirty="0" err="1" smtClean="0"/>
              <a:t>osób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pijących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szkodliwie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lub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uzależnionych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otrzymuje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leczenie</a:t>
            </a:r>
            <a:endParaRPr lang="en-GB" sz="2000" b="1" dirty="0" smtClean="0"/>
          </a:p>
        </p:txBody>
      </p:sp>
      <p:graphicFrame>
        <p:nvGraphicFramePr>
          <p:cNvPr id="7173" name="Chart 2"/>
          <p:cNvGraphicFramePr>
            <a:graphicFrameLocks/>
          </p:cNvGraphicFramePr>
          <p:nvPr/>
        </p:nvGraphicFramePr>
        <p:xfrm>
          <a:off x="1635125" y="2608263"/>
          <a:ext cx="62230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4" imgW="7919390" imgH="3920068" progId="Excel.Sheet.8">
                  <p:embed/>
                </p:oleObj>
              </mc:Choice>
              <mc:Fallback>
                <p:oleObj name="Chart" r:id="rId4" imgW="7919390" imgH="3920068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2608263"/>
                        <a:ext cx="6223000" cy="292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35027" y="2730500"/>
            <a:ext cx="400110" cy="213693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dirty="0">
                <a:latin typeface="+mn-lt"/>
                <a:ea typeface="ＭＳ Ｐゴシック" charset="-128"/>
                <a:cs typeface="+mn-cs"/>
              </a:rPr>
              <a:t>Luka </a:t>
            </a:r>
            <a:r>
              <a:rPr lang="da-DK" sz="1400" dirty="0" err="1">
                <a:latin typeface="+mn-lt"/>
                <a:ea typeface="ＭＳ Ｐゴシック" charset="-128"/>
                <a:cs typeface="+mn-cs"/>
              </a:rPr>
              <a:t>terapeutyczna</a:t>
            </a:r>
            <a:r>
              <a:rPr lang="da-DK" sz="1400" dirty="0">
                <a:latin typeface="+mn-lt"/>
                <a:ea typeface="ＭＳ Ｐゴシック" charset="-128"/>
                <a:cs typeface="+mn-cs"/>
              </a:rPr>
              <a:t>* (%)</a:t>
            </a:r>
            <a:endParaRPr lang="en-US" sz="1400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175" name="Content Placeholder 2"/>
          <p:cNvSpPr txBox="1">
            <a:spLocks/>
          </p:cNvSpPr>
          <p:nvPr/>
        </p:nvSpPr>
        <p:spPr bwMode="auto">
          <a:xfrm>
            <a:off x="457200" y="5580063"/>
            <a:ext cx="8353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>
                <a:schemeClr val="accent2"/>
              </a:buClr>
              <a:buFontTx/>
              <a:buChar char="•"/>
            </a:pPr>
            <a:r>
              <a:rPr lang="en-GB"/>
              <a:t>Wysoki wskaźnik rozpowszechnienia zaburzeń </a:t>
            </a:r>
            <a:r>
              <a:rPr lang="pl-PL"/>
              <a:t>zw. z UA </a:t>
            </a:r>
            <a:r>
              <a:rPr lang="en-GB"/>
              <a:t>w połączeniu z niskimi wskaźnikami rozpoznawania i leczenia wskazują na ogromną niezaspokojoną potrzebę pomocy medycznej dla osób uzależnionych od alkoholu</a:t>
            </a:r>
          </a:p>
        </p:txBody>
      </p:sp>
      <p:sp>
        <p:nvSpPr>
          <p:cNvPr id="7176" name="Rectangle 82"/>
          <p:cNvSpPr>
            <a:spLocks noChangeArrowheads="1"/>
          </p:cNvSpPr>
          <p:nvPr/>
        </p:nvSpPr>
        <p:spPr bwMode="auto">
          <a:xfrm>
            <a:off x="5878513" y="6569075"/>
            <a:ext cx="32273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D701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/>
            <a:r>
              <a:rPr lang="en-GB" sz="1000">
                <a:solidFill>
                  <a:srgbClr val="002060"/>
                </a:solidFill>
                <a:ea typeface="ヒラギノ角ゴ Pro W3" pitchFamily="-84" charset="-128"/>
              </a:rPr>
              <a:t>Kohn et al. Bull World Health Organ 2004;82:858–866</a:t>
            </a:r>
          </a:p>
        </p:txBody>
      </p:sp>
    </p:spTree>
    <p:extLst>
      <p:ext uri="{BB962C8B-B14F-4D97-AF65-F5344CB8AC3E}">
        <p14:creationId xmlns:p14="http://schemas.microsoft.com/office/powerpoint/2010/main" val="10452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pl-PL" b="1" dirty="0" smtClean="0">
                <a:solidFill>
                  <a:srgbClr val="CF6005"/>
                </a:solidFill>
              </a:rPr>
              <a:t>KROK 4</a:t>
            </a:r>
            <a:r>
              <a:rPr lang="pl-PL" dirty="0" smtClean="0">
                <a:solidFill>
                  <a:srgbClr val="CF6005"/>
                </a:solidFill>
              </a:rPr>
              <a:t>:</a:t>
            </a:r>
            <a:endParaRPr lang="pl-PL" dirty="0">
              <a:solidFill>
                <a:srgbClr val="CF6005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84576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 smtClean="0"/>
              <a:t>Skierowanie</a:t>
            </a:r>
            <a:r>
              <a:rPr lang="pl-PL" dirty="0" smtClean="0"/>
              <a:t>. Pacjenci gotowi do zmiany skłonni są do przyjęcia skierowania.</a:t>
            </a:r>
          </a:p>
          <a:p>
            <a:pPr>
              <a:buNone/>
            </a:pPr>
            <a:r>
              <a:rPr lang="pl-PL" dirty="0" smtClean="0"/>
              <a:t>		</a:t>
            </a:r>
            <a:r>
              <a:rPr lang="pl-PL" b="1" dirty="0" smtClean="0"/>
              <a:t>Zaproponuj pacjentowi skierowanie do specjalisty terapii i program leczenia uzależnień</a:t>
            </a:r>
            <a:r>
              <a:rPr lang="pl-PL" dirty="0" smtClean="0"/>
              <a:t>: </a:t>
            </a:r>
            <a:r>
              <a:rPr lang="pl-PL" i="1" dirty="0" smtClean="0"/>
              <a:t>Potrzebuje pan systematycznej pomocy w leczeniu problemu alkoholowego. Czy byłby się pan w stanie spotkać z terapeutą? Proszę traktować to skierowanie tak, jak skierowanie do kardiologa.</a:t>
            </a:r>
          </a:p>
          <a:p>
            <a:pPr>
              <a:buNone/>
            </a:pPr>
            <a:r>
              <a:rPr lang="pl-PL" dirty="0" smtClean="0"/>
              <a:t>		</a:t>
            </a:r>
            <a:r>
              <a:rPr lang="pl-PL" b="1" dirty="0" smtClean="0"/>
              <a:t>Sprowokuj informację zwrotną</a:t>
            </a:r>
            <a:r>
              <a:rPr lang="pl-PL" dirty="0" smtClean="0"/>
              <a:t>: Daj rodzinie i pacjentowi okazję do wyrażenia swoich uczuć i trosk. Ponieważ pacjent i jego rodzina mogą być przytłoczeni perspektywą leczenia odwykowego poproś ich aby przemyśleli przez kilka dni to, co usłyszeli i przyszli ponownie w przypadku jakichkolwiek pytań lub podjęcia decyzji.</a:t>
            </a:r>
          </a:p>
          <a:p>
            <a:pPr>
              <a:buNone/>
            </a:pPr>
            <a:r>
              <a:rPr lang="pl-PL" dirty="0" smtClean="0"/>
              <a:t>		</a:t>
            </a:r>
            <a:r>
              <a:rPr lang="pl-PL" b="1" dirty="0" smtClean="0"/>
              <a:t>Ustal termin wizyty w poradni/ udziel bliższych informacji</a:t>
            </a:r>
            <a:r>
              <a:rPr lang="pl-PL" dirty="0" smtClean="0"/>
              <a:t>:</a:t>
            </a:r>
          </a:p>
          <a:p>
            <a:pPr>
              <a:buNone/>
            </a:pPr>
            <a:r>
              <a:rPr lang="pl-PL" dirty="0" smtClean="0"/>
              <a:t>	Próbuj ustalić dato wizyty zanim pacjent opuści gabinet. Lekarz może chcieć skierować pacjenta do określonego terapeuty w celu ułatwienia planowania leczenia pomiędzy nim a programem terapeutycznym.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6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CF6005"/>
                </a:solidFill>
              </a:rPr>
              <a:t>KROK 5</a:t>
            </a:r>
            <a:r>
              <a:rPr lang="pl-PL" dirty="0" smtClean="0">
                <a:solidFill>
                  <a:srgbClr val="CF6005"/>
                </a:solidFill>
              </a:rPr>
              <a:t>:</a:t>
            </a:r>
            <a:endParaRPr lang="pl-PL" dirty="0">
              <a:solidFill>
                <a:srgbClr val="CF6005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/>
              <a:t>Proces obserwacji</a:t>
            </a:r>
            <a:r>
              <a:rPr lang="pl-PL" dirty="0" smtClean="0"/>
              <a:t>. </a:t>
            </a:r>
          </a:p>
          <a:p>
            <a:pPr>
              <a:buNone/>
            </a:pPr>
            <a:r>
              <a:rPr lang="pl-PL" dirty="0" smtClean="0"/>
              <a:t>Ofiarowanie stałego wsparcia. </a:t>
            </a:r>
          </a:p>
          <a:p>
            <a:pPr>
              <a:buNone/>
            </a:pPr>
            <a:r>
              <a:rPr lang="pl-PL" dirty="0" smtClean="0"/>
              <a:t>Zdrowienie jest w tym przypadku procesem długotrwałym. </a:t>
            </a:r>
          </a:p>
          <a:p>
            <a:pPr>
              <a:buNone/>
            </a:pPr>
            <a:r>
              <a:rPr lang="pl-PL" dirty="0" smtClean="0"/>
              <a:t>We wczesnym okresie abstynencji często ulegają nasileniu depresja, myśli samobójcze, lęki, zaburzenia snu i problemy w stosunkach międzyludzkich. </a:t>
            </a:r>
          </a:p>
          <a:p>
            <a:pPr>
              <a:buNone/>
            </a:pPr>
            <a:r>
              <a:rPr lang="pl-PL" dirty="0" smtClean="0"/>
              <a:t>W okresie zdrowienia należy ocenić zaburzenia gospodarki lipidowej, zaburzenia  żywienia, aktywność fizyczną, palenie tytoniu oraz nadużywanie innych substancji.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ustomShape 1"/>
          <p:cNvSpPr>
            <a:spLocks noChangeArrowheads="1"/>
          </p:cNvSpPr>
          <p:nvPr/>
        </p:nvSpPr>
        <p:spPr bwMode="auto">
          <a:xfrm>
            <a:off x="176213" y="50800"/>
            <a:ext cx="6838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pl-PL">
              <a:solidFill>
                <a:srgbClr val="000000"/>
              </a:solidFill>
            </a:endParaRPr>
          </a:p>
          <a:p>
            <a:r>
              <a:rPr lang="pl-PL" sz="2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Droga do sukcesu…jest długa</a:t>
            </a:r>
            <a:endParaRPr lang="pl-PL">
              <a:solidFill>
                <a:schemeClr val="bg1"/>
              </a:solidFill>
            </a:endParaRPr>
          </a:p>
        </p:txBody>
      </p:sp>
      <p:graphicFrame>
        <p:nvGraphicFramePr>
          <p:cNvPr id="835" name="Table 2"/>
          <p:cNvGraphicFramePr>
            <a:graphicFrameLocks noGrp="1"/>
          </p:cNvGraphicFramePr>
          <p:nvPr/>
        </p:nvGraphicFramePr>
        <p:xfrm>
          <a:off x="547688" y="1738313"/>
          <a:ext cx="7912100" cy="4618355"/>
        </p:xfrm>
        <a:graphic>
          <a:graphicData uri="http://schemas.openxmlformats.org/drawingml/2006/table">
            <a:tbl>
              <a:tblPr/>
              <a:tblGrid>
                <a:gridCol w="1582737"/>
                <a:gridCol w="1582738"/>
                <a:gridCol w="1582737"/>
                <a:gridCol w="1581150"/>
                <a:gridCol w="1582738"/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4B"/>
                          </a:solidFill>
                          <a:effectLst/>
                          <a:latin typeface="Arial Bold"/>
                          <a:ea typeface="Arial Bold"/>
                          <a:cs typeface="Arial Bold"/>
                        </a:rPr>
                        <a:t>Pacjenci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AA49C"/>
                          </a:solidFill>
                          <a:effectLst/>
                          <a:latin typeface="Arial Bold"/>
                          <a:ea typeface="Arial Bold"/>
                          <a:cs typeface="Arial Bold"/>
                        </a:rPr>
                        <a:t>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Zaangażowanie 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AA49C"/>
                          </a:solidFill>
                          <a:effectLst/>
                          <a:latin typeface="Arial Bold"/>
                          <a:ea typeface="Arial Bold"/>
                          <a:cs typeface="Arial Bold"/>
                        </a:rPr>
                        <a:t>B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Redukcja, abstynencja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AA49C"/>
                          </a:solidFill>
                          <a:effectLst/>
                          <a:latin typeface="Arial Bold"/>
                          <a:ea typeface="Arial Bold"/>
                          <a:cs typeface="Arial Bold"/>
                        </a:rPr>
                        <a:t>C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Nie mój problem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AA49C"/>
                          </a:solidFill>
                          <a:effectLst/>
                          <a:latin typeface="Arial Bold"/>
                          <a:ea typeface="Arial Bold"/>
                          <a:cs typeface="Arial Bold"/>
                        </a:rPr>
                        <a:t>D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Obojętny 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AA49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Akcja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84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cel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AA49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Przygotowanie (bez działania)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AA49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Kontemplacji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AA49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Pre-kontemplacji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49" name="CustomShape 3"/>
          <p:cNvSpPr>
            <a:spLocks noChangeArrowheads="1"/>
          </p:cNvSpPr>
          <p:nvPr/>
        </p:nvSpPr>
        <p:spPr bwMode="auto">
          <a:xfrm>
            <a:off x="2124075" y="1377950"/>
            <a:ext cx="24352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sz="1200">
                <a:solidFill>
                  <a:srgbClr val="00684B"/>
                </a:solidFill>
                <a:latin typeface="Arial Bold"/>
              </a:rPr>
              <a:t>Lekarze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43050" name="CustomShape 4"/>
          <p:cNvSpPr>
            <a:spLocks noChangeArrowheads="1"/>
          </p:cNvSpPr>
          <p:nvPr/>
        </p:nvSpPr>
        <p:spPr bwMode="auto">
          <a:xfrm>
            <a:off x="3036888" y="5224463"/>
            <a:ext cx="16922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sz="1200">
                <a:solidFill>
                  <a:srgbClr val="00684B"/>
                </a:solidFill>
                <a:latin typeface="BlissLight"/>
              </a:rPr>
              <a:t>Droga pacjenta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43051" name="CustomShape 5"/>
          <p:cNvSpPr>
            <a:spLocks noChangeArrowheads="1"/>
          </p:cNvSpPr>
          <p:nvPr/>
        </p:nvSpPr>
        <p:spPr bwMode="auto">
          <a:xfrm>
            <a:off x="5754688" y="3014663"/>
            <a:ext cx="256063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pl-PL" sz="1200">
                <a:solidFill>
                  <a:srgbClr val="00684B"/>
                </a:solidFill>
                <a:latin typeface="BlissLight"/>
              </a:rPr>
              <a:t>Droga lekarza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43052" name="CustomShape 6"/>
          <p:cNvSpPr>
            <a:spLocks noChangeArrowheads="1"/>
          </p:cNvSpPr>
          <p:nvPr/>
        </p:nvSpPr>
        <p:spPr bwMode="auto">
          <a:xfrm rot="-5400000">
            <a:off x="3618706" y="2821782"/>
            <a:ext cx="422275" cy="249238"/>
          </a:xfrm>
          <a:prstGeom prst="triangle">
            <a:avLst>
              <a:gd name="adj" fmla="val 50000"/>
            </a:avLst>
          </a:prstGeom>
          <a:solidFill>
            <a:srgbClr val="00684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3053" name="CustomShape 7"/>
          <p:cNvSpPr>
            <a:spLocks noChangeArrowheads="1"/>
          </p:cNvSpPr>
          <p:nvPr/>
        </p:nvSpPr>
        <p:spPr bwMode="auto">
          <a:xfrm rot="5400000">
            <a:off x="5721351" y="1079500"/>
            <a:ext cx="133350" cy="3743325"/>
          </a:xfrm>
          <a:prstGeom prst="triangle">
            <a:avLst>
              <a:gd name="adj" fmla="val 50000"/>
            </a:avLst>
          </a:prstGeom>
          <a:solidFill>
            <a:srgbClr val="00684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3054" name="CustomShape 8"/>
          <p:cNvSpPr>
            <a:spLocks noChangeArrowheads="1"/>
          </p:cNvSpPr>
          <p:nvPr/>
        </p:nvSpPr>
        <p:spPr bwMode="auto">
          <a:xfrm>
            <a:off x="2730500" y="3556000"/>
            <a:ext cx="319088" cy="331788"/>
          </a:xfrm>
          <a:prstGeom prst="triangle">
            <a:avLst>
              <a:gd name="adj" fmla="val 50000"/>
            </a:avLst>
          </a:prstGeom>
          <a:solidFill>
            <a:srgbClr val="00684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3055" name="CustomShape 9"/>
          <p:cNvSpPr>
            <a:spLocks noChangeArrowheads="1"/>
          </p:cNvSpPr>
          <p:nvPr/>
        </p:nvSpPr>
        <p:spPr bwMode="auto">
          <a:xfrm rot="10800000">
            <a:off x="2835275" y="3824288"/>
            <a:ext cx="101600" cy="2254250"/>
          </a:xfrm>
          <a:prstGeom prst="triangle">
            <a:avLst>
              <a:gd name="adj" fmla="val 50000"/>
            </a:avLst>
          </a:prstGeom>
          <a:solidFill>
            <a:srgbClr val="00684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 smtClean="0"/>
              <a:t>Podsumowując</a:t>
            </a:r>
            <a:r>
              <a:rPr lang="pl-PL" dirty="0" smtClean="0"/>
              <a:t>, jeśli chcemy namówić osobę uzależnioną do leczenia, powinniśmy pamiętać o tym, aby nie naciskać zbyt mocno na jego zmianę i dążyć raczej do poszerzania jego świadomości problemów.</a:t>
            </a:r>
          </a:p>
          <a:p>
            <a:endParaRPr lang="pl-PL" dirty="0" smtClean="0"/>
          </a:p>
          <a:p>
            <a:r>
              <a:rPr lang="pl-PL" dirty="0" smtClean="0"/>
              <a:t> Powinniśmy pamiętać, że jego obraz własnej sytuacji z założenia musi być bardziej optymistyczny niż osób patrzących z boku. </a:t>
            </a:r>
          </a:p>
          <a:p>
            <a:endParaRPr lang="pl-PL" dirty="0" smtClean="0"/>
          </a:p>
          <a:p>
            <a:r>
              <a:rPr lang="pl-PL" dirty="0" smtClean="0"/>
              <a:t>Na tym właśnie polega uzależnienie, że człowiek funkcjonuje w odcięciu od świata przeżyć. </a:t>
            </a:r>
          </a:p>
          <a:p>
            <a:endParaRPr lang="pl-PL" dirty="0" smtClean="0"/>
          </a:p>
          <a:p>
            <a:r>
              <a:rPr lang="pl-PL" dirty="0" smtClean="0"/>
              <a:t>Z tego powodu taka osoba potrzebuje dużo czasu i naprawdę jasnych, wyraźnych komunikatów ze strony otoczenia. </a:t>
            </a:r>
          </a:p>
          <a:p>
            <a:endParaRPr lang="pl-PL" dirty="0" smtClean="0"/>
          </a:p>
          <a:p>
            <a:r>
              <a:rPr lang="pl-PL" dirty="0" smtClean="0"/>
              <a:t>Warto z nim pracować na każdym etapie dochodzenia do decyzji o zmianie, nie oczekując jednak, że od razu przekona się do idei trzeźwego życia.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>
            <a:normAutofit/>
          </a:bodyPr>
          <a:lstStyle/>
          <a:p>
            <a:pPr>
              <a:defRPr/>
            </a:pPr>
            <a:r>
              <a:rPr lang="pl-PL" sz="2400" smtClean="0"/>
              <a:t>Postępowanie z pacjentem z podwójnym rozpoznaniem</a:t>
            </a:r>
          </a:p>
        </p:txBody>
      </p:sp>
      <p:sp>
        <p:nvSpPr>
          <p:cNvPr id="60419" name="Symbol zastępczy zawartości 2"/>
          <p:cNvSpPr>
            <a:spLocks noGrp="1"/>
          </p:cNvSpPr>
          <p:nvPr>
            <p:ph idx="4294967295"/>
          </p:nvPr>
        </p:nvSpPr>
        <p:spPr>
          <a:xfrm>
            <a:off x="457200" y="1196752"/>
            <a:ext cx="8229600" cy="5328592"/>
          </a:xfrm>
        </p:spPr>
        <p:txBody>
          <a:bodyPr lIns="91440" tIns="45720" rIns="91440" bIns="45720">
            <a:normAutofit/>
          </a:bodyPr>
          <a:lstStyle/>
          <a:p>
            <a:r>
              <a:rPr lang="pl-PL" sz="2000" dirty="0" smtClean="0"/>
              <a:t>Leczenie zintegrowane obejmujące zarówno uzależnienie jak i współistniejące zaburzenia psychiczne należy wdrożyć na możliwie wczesnym etapie zachorowania – nawet u nastolatków (Li</a:t>
            </a:r>
            <a:r>
              <a:rPr lang="en-US" sz="2000" dirty="0" err="1" smtClean="0"/>
              <a:t>bby</a:t>
            </a:r>
            <a:r>
              <a:rPr lang="en-US" sz="2000" dirty="0" smtClean="0"/>
              <a:t> </a:t>
            </a:r>
            <a:r>
              <a:rPr lang="pl-PL" sz="2000" dirty="0" smtClean="0"/>
              <a:t>i </a:t>
            </a:r>
            <a:r>
              <a:rPr lang="en-US" sz="2000" dirty="0" smtClean="0"/>
              <a:t>Riggs</a:t>
            </a:r>
            <a:r>
              <a:rPr lang="pl-PL" sz="2000" dirty="0" smtClean="0"/>
              <a:t>, 2005).</a:t>
            </a:r>
          </a:p>
          <a:p>
            <a:pPr>
              <a:buFontTx/>
              <a:buNone/>
            </a:pPr>
            <a:endParaRPr lang="pl-PL" sz="2000" dirty="0" smtClean="0"/>
          </a:p>
          <a:p>
            <a:r>
              <a:rPr lang="pl-PL" sz="2000" dirty="0" smtClean="0"/>
              <a:t>Oddziaływania środowiskowe i prowadzenie terapii w warunkach ambulatoryjnych są wysoce zalecane (</a:t>
            </a:r>
            <a:r>
              <a:rPr lang="pl-PL" sz="2000" dirty="0" err="1" smtClean="0"/>
              <a:t>Meder</a:t>
            </a:r>
            <a:r>
              <a:rPr lang="pl-PL" sz="2000" dirty="0" smtClean="0"/>
              <a:t> i </a:t>
            </a:r>
            <a:r>
              <a:rPr lang="pl-PL" sz="2000" dirty="0" err="1" smtClean="0"/>
              <a:t>wsp</a:t>
            </a:r>
            <a:r>
              <a:rPr lang="pl-PL" sz="2000" dirty="0" smtClean="0"/>
              <a:t>. , 2006).</a:t>
            </a:r>
          </a:p>
          <a:p>
            <a:pPr>
              <a:buFontTx/>
              <a:buNone/>
            </a:pPr>
            <a:endParaRPr lang="pl-PL" sz="2000" dirty="0" smtClean="0"/>
          </a:p>
          <a:p>
            <a:r>
              <a:rPr lang="pl-PL" sz="2000" dirty="0" smtClean="0"/>
              <a:t>Należy planować długotrwałą terapię z uwzględnieniem podejścia systemowego i zaangażowania bliskich osób (</a:t>
            </a:r>
            <a:r>
              <a:rPr lang="pl-PL" sz="2000" dirty="0" err="1" smtClean="0"/>
              <a:t>Meder</a:t>
            </a:r>
            <a:r>
              <a:rPr lang="pl-PL" sz="2000" dirty="0" smtClean="0"/>
              <a:t> i </a:t>
            </a:r>
            <a:r>
              <a:rPr lang="pl-PL" sz="2000" dirty="0" err="1" smtClean="0"/>
              <a:t>wsp</a:t>
            </a:r>
            <a:r>
              <a:rPr lang="pl-PL" sz="2000" dirty="0" smtClean="0"/>
              <a:t>., 2006).</a:t>
            </a:r>
          </a:p>
          <a:p>
            <a:pPr>
              <a:buFontTx/>
              <a:buNone/>
            </a:pPr>
            <a:endParaRPr lang="pl-PL" sz="2000" dirty="0" smtClean="0"/>
          </a:p>
          <a:p>
            <a:r>
              <a:rPr lang="pl-PL" sz="2000" dirty="0" smtClean="0"/>
              <a:t>Poprawa umiejętności społecznych i zapobieganie społecznej izolacji chorych ma duże znaczenie (brak wsparcia znacznie pogarsza wyniki leczenia i motywację pacjenta) (</a:t>
            </a:r>
            <a:r>
              <a:rPr lang="pl-PL" sz="2000" dirty="0" err="1" smtClean="0"/>
              <a:t>Meder</a:t>
            </a:r>
            <a:r>
              <a:rPr lang="pl-PL" sz="2000" dirty="0" smtClean="0"/>
              <a:t> i wsp.,2006)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smtClean="0"/>
              <a:t>Wzajemne zależności w podwójnej diagnozie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04925"/>
            <a:ext cx="8785225" cy="2501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000" smtClean="0"/>
              <a:t>Pierwotnie występujące zaburzenia psychiczne mogą sprzyjać rozwojowi uzależnienia od alkoholu</a:t>
            </a:r>
          </a:p>
          <a:p>
            <a:pPr>
              <a:lnSpc>
                <a:spcPct val="80000"/>
              </a:lnSpc>
            </a:pPr>
            <a:endParaRPr lang="pl-PL" sz="2000" smtClean="0"/>
          </a:p>
          <a:p>
            <a:pPr>
              <a:lnSpc>
                <a:spcPct val="80000"/>
              </a:lnSpc>
            </a:pPr>
            <a:r>
              <a:rPr lang="pl-PL" sz="2000" smtClean="0"/>
              <a:t>Problemowe używanie bądź zespół zależności alkoholowej mogą być czynnikiem ryzyka pojawienia się innych zaburzeń psychicznych</a:t>
            </a:r>
          </a:p>
          <a:p>
            <a:pPr>
              <a:lnSpc>
                <a:spcPct val="80000"/>
              </a:lnSpc>
            </a:pPr>
            <a:endParaRPr lang="pl-PL" sz="2000" smtClean="0"/>
          </a:p>
          <a:p>
            <a:pPr>
              <a:lnSpc>
                <a:spcPct val="80000"/>
              </a:lnSpc>
            </a:pPr>
            <a:r>
              <a:rPr lang="pl-PL" sz="2000" smtClean="0"/>
              <a:t>Spożywanie alkoholu może być metodą „samoleczenia” objawów współistniejących zaburzeń psychicznych</a:t>
            </a:r>
          </a:p>
          <a:p>
            <a:pPr>
              <a:lnSpc>
                <a:spcPct val="80000"/>
              </a:lnSpc>
            </a:pPr>
            <a:endParaRPr lang="pl-PL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smtClean="0"/>
              <a:t>Wzajemne zależności w podwójnej diagnozie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04925"/>
            <a:ext cx="8785225" cy="52924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sz="2000" dirty="0" smtClean="0"/>
              <a:t>Problemowe używanie i uzależnienie od alkoholu pogarszają przebieg i utrudniają leczenie współistniejących zaburzeń psychicznych</a:t>
            </a:r>
          </a:p>
          <a:p>
            <a:pPr>
              <a:lnSpc>
                <a:spcPct val="80000"/>
              </a:lnSpc>
            </a:pPr>
            <a:endParaRPr lang="pl-PL" sz="2000" dirty="0" smtClean="0"/>
          </a:p>
          <a:p>
            <a:pPr>
              <a:lnSpc>
                <a:spcPct val="80000"/>
              </a:lnSpc>
            </a:pPr>
            <a:r>
              <a:rPr lang="pl-PL" sz="2000" dirty="0" smtClean="0"/>
              <a:t>oraz co równie istotne, przewlekłych zaburzeń somatycznych wpływających w oczywisty sposób na stan psychiczny</a:t>
            </a:r>
          </a:p>
          <a:p>
            <a:pPr>
              <a:lnSpc>
                <a:spcPct val="80000"/>
              </a:lnSpc>
            </a:pPr>
            <a:endParaRPr lang="pl-PL" sz="2000" dirty="0" smtClean="0"/>
          </a:p>
          <a:p>
            <a:pPr>
              <a:lnSpc>
                <a:spcPct val="80000"/>
              </a:lnSpc>
            </a:pPr>
            <a:r>
              <a:rPr lang="pl-PL" sz="2000" dirty="0" smtClean="0"/>
              <a:t>Obecność innych zaburzeń psychicznych zmniejsza skuteczność leczenia uzależnienia</a:t>
            </a:r>
          </a:p>
          <a:p>
            <a:pPr>
              <a:lnSpc>
                <a:spcPct val="80000"/>
              </a:lnSpc>
            </a:pPr>
            <a:endParaRPr lang="pl-PL" sz="2000" dirty="0" smtClean="0"/>
          </a:p>
          <a:p>
            <a:pPr>
              <a:lnSpc>
                <a:spcPct val="80000"/>
              </a:lnSpc>
            </a:pPr>
            <a:r>
              <a:rPr lang="pl-PL" sz="2000" dirty="0" smtClean="0"/>
              <a:t>Alkoholowe zespoły abstynencyjne mogą sprzyjać ujawnieniu się innych zaburzeń psychicznych</a:t>
            </a:r>
          </a:p>
          <a:p>
            <a:pPr>
              <a:lnSpc>
                <a:spcPct val="80000"/>
              </a:lnSpc>
            </a:pPr>
            <a:endParaRPr lang="pl-PL" sz="2000" dirty="0" smtClean="0"/>
          </a:p>
          <a:p>
            <a:pPr>
              <a:lnSpc>
                <a:spcPct val="80000"/>
              </a:lnSpc>
            </a:pPr>
            <a:r>
              <a:rPr lang="pl-PL" sz="2000" dirty="0" smtClean="0"/>
              <a:t>Uzależnienie i inne choroby psychiczne mogą pojawiać się niezależnie.</a:t>
            </a:r>
          </a:p>
          <a:p>
            <a:pPr>
              <a:lnSpc>
                <a:spcPct val="80000"/>
              </a:lnSpc>
            </a:pPr>
            <a:endParaRPr lang="pl-PL" sz="2000" dirty="0" smtClean="0"/>
          </a:p>
          <a:p>
            <a:pPr>
              <a:lnSpc>
                <a:spcPct val="80000"/>
              </a:lnSpc>
            </a:pPr>
            <a:r>
              <a:rPr lang="pl-PL" sz="2000" dirty="0" smtClean="0"/>
              <a:t>Wzmożona czujność diagnostyczna i gotowość terapeutyczna jest konieczna na każdym etapie leczenia i zdrowienia, włącznie (a może zwłaszcza) z okresami remisji objawowej.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pl-PL" smtClean="0"/>
              <a:t>Problemy terapeutyczne</a:t>
            </a:r>
          </a:p>
        </p:txBody>
      </p:sp>
      <p:sp>
        <p:nvSpPr>
          <p:cNvPr id="19459" name="Symbol zastępczy zawartości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>
              <a:lnSpc>
                <a:spcPct val="80000"/>
              </a:lnSpc>
            </a:pPr>
            <a:r>
              <a:rPr lang="pl-PL" sz="2400" dirty="0" smtClean="0"/>
              <a:t>Niska dostępność zintegrowanych modeli terapii na całym świecie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Mała skuteczność leczenia:</a:t>
            </a:r>
          </a:p>
          <a:p>
            <a:pPr lvl="1">
              <a:lnSpc>
                <a:spcPct val="80000"/>
              </a:lnSpc>
            </a:pPr>
            <a:r>
              <a:rPr lang="pl-PL" sz="2400" dirty="0" smtClean="0"/>
              <a:t>Brak właściwej – podwójnej – diagnozy</a:t>
            </a:r>
          </a:p>
          <a:p>
            <a:pPr lvl="1">
              <a:lnSpc>
                <a:spcPct val="80000"/>
              </a:lnSpc>
            </a:pPr>
            <a:r>
              <a:rPr lang="pl-PL" sz="2400" dirty="0" smtClean="0"/>
              <a:t>Opóźnione włączenie właściwej terapii</a:t>
            </a:r>
          </a:p>
          <a:p>
            <a:pPr lvl="1">
              <a:lnSpc>
                <a:spcPct val="80000"/>
              </a:lnSpc>
              <a:buNone/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Problemy terapeutyczne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04924"/>
            <a:ext cx="8785225" cy="457234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l-PL" sz="2400" dirty="0" smtClean="0"/>
              <a:t>Brak współpracy pacjenta w programach nastawionych na leczenie tylko jednego z zaburzeń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Nadmierna restrykcyjność programów terapii uzależnień, których założeniem jest całkowita abstynencja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Trudności w utrzymaniu abstynencji w czasie leczenia zaburzeń psychicznych innych niż uzależnienie, prowadzące do:</a:t>
            </a:r>
          </a:p>
          <a:p>
            <a:pPr lvl="2">
              <a:lnSpc>
                <a:spcPct val="80000"/>
              </a:lnSpc>
            </a:pPr>
            <a:r>
              <a:rPr lang="pl-PL" dirty="0" smtClean="0"/>
              <a:t>Lekooporności</a:t>
            </a:r>
          </a:p>
          <a:p>
            <a:pPr lvl="2">
              <a:lnSpc>
                <a:spcPct val="80000"/>
              </a:lnSpc>
            </a:pPr>
            <a:r>
              <a:rPr lang="pl-PL" dirty="0" smtClean="0"/>
              <a:t>Niebezpiecznych interakcji leków psychotropowych z alkoholem</a:t>
            </a:r>
          </a:p>
          <a:p>
            <a:pPr lvl="2">
              <a:lnSpc>
                <a:spcPct val="80000"/>
              </a:lnSpc>
            </a:pPr>
            <a:r>
              <a:rPr lang="pl-PL" dirty="0" smtClean="0"/>
              <a:t>Samowolnego i niekontrolowanego przerywania farmakoterapii w okresach nawrotu picia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Tradycyjna etapowość farmakoterapii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Łagodzenie objawów abstynencyjnych</a:t>
            </a:r>
          </a:p>
          <a:p>
            <a:r>
              <a:rPr lang="pl-PL" dirty="0" smtClean="0"/>
              <a:t>Leczenie substytucyjne</a:t>
            </a:r>
          </a:p>
          <a:p>
            <a:r>
              <a:rPr lang="pl-PL" dirty="0" smtClean="0"/>
              <a:t>Leczenie awersyjne</a:t>
            </a:r>
          </a:p>
          <a:p>
            <a:pPr>
              <a:buNone/>
            </a:pPr>
            <a:r>
              <a:rPr lang="pl-PL" dirty="0" smtClean="0"/>
              <a:t>Nie ma zastosowania w przypadku podwójnej diagnozy (nakładanie się objawów i równoległa potrzeba leczenia obu zaburzeń)</a:t>
            </a:r>
          </a:p>
          <a:p>
            <a:pPr>
              <a:buNone/>
            </a:pPr>
            <a:r>
              <a:rPr lang="pl-PL" dirty="0" smtClean="0"/>
              <a:t>Znacząca rola leków wspomagających abstynencję.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Billede 55" descr="side2_sil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0688" y="1309688"/>
            <a:ext cx="9652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Billede 52" descr="side2_sil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838" y="1249363"/>
            <a:ext cx="1941512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kstboks 24"/>
          <p:cNvSpPr txBox="1">
            <a:spLocks noChangeArrowheads="1"/>
          </p:cNvSpPr>
          <p:nvPr/>
        </p:nvSpPr>
        <p:spPr bwMode="auto">
          <a:xfrm>
            <a:off x="1539875" y="3892550"/>
            <a:ext cx="3603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82%</a:t>
            </a:r>
          </a:p>
        </p:txBody>
      </p:sp>
      <p:sp>
        <p:nvSpPr>
          <p:cNvPr id="9221" name="Tekstboks 25"/>
          <p:cNvSpPr txBox="1">
            <a:spLocks noChangeArrowheads="1"/>
          </p:cNvSpPr>
          <p:nvPr/>
        </p:nvSpPr>
        <p:spPr bwMode="auto">
          <a:xfrm>
            <a:off x="2419350" y="4298950"/>
            <a:ext cx="3603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9222" name="Tekstboks 26"/>
          <p:cNvSpPr txBox="1">
            <a:spLocks noChangeArrowheads="1"/>
          </p:cNvSpPr>
          <p:nvPr/>
        </p:nvSpPr>
        <p:spPr bwMode="auto">
          <a:xfrm>
            <a:off x="3316288" y="4395788"/>
            <a:ext cx="358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9223" name="Tekstboks 27"/>
          <p:cNvSpPr txBox="1">
            <a:spLocks noChangeArrowheads="1"/>
          </p:cNvSpPr>
          <p:nvPr/>
        </p:nvSpPr>
        <p:spPr bwMode="auto">
          <a:xfrm>
            <a:off x="4221163" y="4440238"/>
            <a:ext cx="358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53%</a:t>
            </a:r>
          </a:p>
        </p:txBody>
      </p:sp>
      <p:sp>
        <p:nvSpPr>
          <p:cNvPr id="9224" name="Tekstboks 28"/>
          <p:cNvSpPr txBox="1">
            <a:spLocks noChangeArrowheads="1"/>
          </p:cNvSpPr>
          <p:nvPr/>
        </p:nvSpPr>
        <p:spPr bwMode="auto">
          <a:xfrm>
            <a:off x="5097463" y="4708525"/>
            <a:ext cx="358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38%</a:t>
            </a:r>
          </a:p>
        </p:txBody>
      </p:sp>
      <p:sp>
        <p:nvSpPr>
          <p:cNvPr id="9225" name="Tekstboks 29"/>
          <p:cNvSpPr txBox="1">
            <a:spLocks noChangeArrowheads="1"/>
          </p:cNvSpPr>
          <p:nvPr/>
        </p:nvSpPr>
        <p:spPr bwMode="auto">
          <a:xfrm>
            <a:off x="5973763" y="5180013"/>
            <a:ext cx="3603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80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9226" name="Rectangl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sz="2500" smtClean="0"/>
              <a:t>Problemy z nadmiernym spożyciem alkoholu</a:t>
            </a:r>
          </a:p>
        </p:txBody>
      </p:sp>
      <p:sp>
        <p:nvSpPr>
          <p:cNvPr id="9227" name="Rektangel med enkelt afrundet hjørne 31"/>
          <p:cNvSpPr>
            <a:spLocks noChangeArrowheads="1"/>
          </p:cNvSpPr>
          <p:nvPr/>
        </p:nvSpPr>
        <p:spPr bwMode="auto">
          <a:xfrm>
            <a:off x="209550" y="1716088"/>
            <a:ext cx="2330450" cy="774700"/>
          </a:xfrm>
          <a:custGeom>
            <a:avLst/>
            <a:gdLst>
              <a:gd name="T0" fmla="*/ 120514 w 2815492"/>
              <a:gd name="T1" fmla="*/ 0 h 288000"/>
              <a:gd name="T2" fmla="*/ 0 w 2815492"/>
              <a:gd name="T3" fmla="*/ 2147483647 h 288000"/>
              <a:gd name="T4" fmla="*/ 120514 w 2815492"/>
              <a:gd name="T5" fmla="*/ 2147483647 h 288000"/>
              <a:gd name="T6" fmla="*/ 241027 w 2815492"/>
              <a:gd name="T7" fmla="*/ 2147483647 h 2880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815492"/>
              <a:gd name="T13" fmla="*/ 0 h 288000"/>
              <a:gd name="T14" fmla="*/ 2782874 w 2815492"/>
              <a:gd name="T15" fmla="*/ 288000 h 288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15492" h="288000">
                <a:moveTo>
                  <a:pt x="0" y="0"/>
                </a:moveTo>
                <a:lnTo>
                  <a:pt x="2704125" y="0"/>
                </a:lnTo>
                <a:lnTo>
                  <a:pt x="2704124" y="0"/>
                </a:lnTo>
                <a:cubicBezTo>
                  <a:pt x="2765631" y="0"/>
                  <a:pt x="2815492" y="49860"/>
                  <a:pt x="2815492" y="111367"/>
                </a:cubicBezTo>
                <a:lnTo>
                  <a:pt x="2815492" y="288000"/>
                </a:lnTo>
                <a:lnTo>
                  <a:pt x="0" y="288000"/>
                </a:lnTo>
                <a:close/>
              </a:path>
            </a:pathLst>
          </a:cu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1600">
                <a:solidFill>
                  <a:srgbClr val="FFFFFF"/>
                </a:solidFill>
              </a:rPr>
              <a:t>Pacjenci uzależnieni od alkoholu – 800 tys.</a:t>
            </a:r>
            <a:r>
              <a:rPr lang="pl-PL" sz="1600" baseline="30000">
                <a:solidFill>
                  <a:srgbClr val="FFFFFF"/>
                </a:solidFill>
              </a:rPr>
              <a:t>1</a:t>
            </a:r>
            <a:r>
              <a:rPr lang="pl-PL" sz="1600">
                <a:solidFill>
                  <a:srgbClr val="FFFFFF"/>
                </a:solidFill>
              </a:rPr>
              <a:t> 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2" name="Rektangel med enkelt afrundet hjørne 31"/>
          <p:cNvSpPr/>
          <p:nvPr/>
        </p:nvSpPr>
        <p:spPr>
          <a:xfrm>
            <a:off x="4324350" y="1703388"/>
            <a:ext cx="2457450" cy="787400"/>
          </a:xfrm>
          <a:prstGeom prst="round1Rect">
            <a:avLst>
              <a:gd name="adj" fmla="val 3866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600">
                <a:solidFill>
                  <a:srgbClr val="FFFFFF"/>
                </a:solidFill>
              </a:rPr>
              <a:t>Pijący ryzykownie           i szkodliwie – 2-2,5 mln</a:t>
            </a:r>
            <a:r>
              <a:rPr lang="pl-PL" sz="1600" baseline="30000">
                <a:solidFill>
                  <a:srgbClr val="FFFFFF"/>
                </a:solidFill>
              </a:rPr>
              <a:t>1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5826125" y="296703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0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230" name="Text Box 16"/>
          <p:cNvSpPr txBox="1">
            <a:spLocks noChangeArrowheads="1"/>
          </p:cNvSpPr>
          <p:nvPr/>
        </p:nvSpPr>
        <p:spPr bwMode="auto">
          <a:xfrm>
            <a:off x="34925" y="6510338"/>
            <a:ext cx="756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800"/>
              <a:t>1. Wojnar M. i wsp. Psychiatria Polska 2012, tom XLVI, numer 3 strony 373–386 </a:t>
            </a:r>
          </a:p>
          <a:p>
            <a:r>
              <a:rPr lang="pl-PL" sz="800"/>
              <a:t>2. </a:t>
            </a:r>
            <a:r>
              <a:rPr lang="en-GB" sz="800"/>
              <a:t>Kohn et al. Bull World Health Organ 2004;82:858–866</a:t>
            </a:r>
            <a:endParaRPr lang="pl-PL" sz="800"/>
          </a:p>
        </p:txBody>
      </p:sp>
      <p:pic>
        <p:nvPicPr>
          <p:cNvPr id="923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" y="2932113"/>
            <a:ext cx="6056313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 Box 18"/>
          <p:cNvSpPr txBox="1">
            <a:spLocks noChangeArrowheads="1"/>
          </p:cNvSpPr>
          <p:nvPr/>
        </p:nvSpPr>
        <p:spPr bwMode="auto">
          <a:xfrm>
            <a:off x="5940425" y="300513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233" name="Text Box 19"/>
          <p:cNvSpPr txBox="1">
            <a:spLocks noChangeArrowheads="1"/>
          </p:cNvSpPr>
          <p:nvPr/>
        </p:nvSpPr>
        <p:spPr bwMode="auto">
          <a:xfrm>
            <a:off x="5661025" y="3705225"/>
            <a:ext cx="3546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i="1">
                <a:solidFill>
                  <a:schemeClr val="accent1"/>
                </a:solidFill>
              </a:rPr>
              <a:t>20-30% pacjentów zgłaszających się </a:t>
            </a:r>
          </a:p>
          <a:p>
            <a:r>
              <a:rPr lang="pl-PL" sz="1600" i="1">
                <a:solidFill>
                  <a:schemeClr val="accent1"/>
                </a:solidFill>
              </a:rPr>
              <a:t>do lekarza psychiatry ma problem </a:t>
            </a:r>
          </a:p>
          <a:p>
            <a:r>
              <a:rPr lang="pl-PL" sz="1600" i="1">
                <a:solidFill>
                  <a:schemeClr val="accent1"/>
                </a:solidFill>
              </a:rPr>
              <a:t>z nadmiernym spożyciem alkoholu</a:t>
            </a:r>
            <a:r>
              <a:rPr lang="pl-PL" sz="1600" i="1" baseline="30000">
                <a:solidFill>
                  <a:schemeClr val="accent1"/>
                </a:solidFill>
              </a:rPr>
              <a:t>2</a:t>
            </a:r>
            <a:r>
              <a:rPr lang="pl-PL" sz="1600" i="1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Pacjenci uzależnieni i z podwójną diagnozą stanowią szczególną grupę, która gdy trafi już do psychiatry chętnie przyjmują propozycję wdrożenia farmakoterapii zdejmująca z nich odpowiedzialność za leczenie.</a:t>
            </a:r>
          </a:p>
          <a:p>
            <a:r>
              <a:rPr lang="pl-PL" dirty="0" smtClean="0"/>
              <a:t>Szczególna rola dialogu terapeutyczno-lekarskiego w staraniach o dobro naszych pacjentów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2562" t="35371" r="72125" b="24001"/>
          <a:stretch>
            <a:fillRect/>
          </a:stretch>
        </p:blipFill>
        <p:spPr bwMode="auto">
          <a:xfrm>
            <a:off x="2538413" y="1423988"/>
            <a:ext cx="2251075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2400" smtClean="0"/>
              <a:t>Objawy kliniczne u pacjenta nadmiernie spożywającego alkohol</a:t>
            </a:r>
            <a:endParaRPr lang="en-US" sz="2400" smtClean="0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180975" y="6503988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fld id="{C4DF9E4B-A850-48CF-A12D-B85881E69F76}" type="slidenum">
              <a:rPr lang="en-GB" sz="800"/>
              <a:pPr/>
              <a:t>5</a:t>
            </a:fld>
            <a:endParaRPr lang="en-GB" sz="800"/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4913313" y="1460500"/>
            <a:ext cx="42306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/>
              <a:t>Zdrowie somatyczne</a:t>
            </a:r>
            <a:r>
              <a:rPr lang="da-DK" b="1" baseline="30000" dirty="0"/>
              <a:t>2</a:t>
            </a:r>
          </a:p>
          <a:p>
            <a:pPr>
              <a:buFont typeface="Arial" pitchFamily="34" charset="0"/>
              <a:buChar char="•"/>
            </a:pPr>
            <a:r>
              <a:rPr lang="pl-PL" dirty="0"/>
              <a:t> Podwyższone enzymy </a:t>
            </a:r>
            <a:r>
              <a:rPr lang="pl-PL" dirty="0" smtClean="0"/>
              <a:t>wątrobowe i dolegliwości pochodne (</a:t>
            </a:r>
            <a:r>
              <a:rPr lang="pl-PL" dirty="0" err="1" smtClean="0"/>
              <a:t>↑INR</a:t>
            </a:r>
            <a:r>
              <a:rPr lang="pl-PL" dirty="0" smtClean="0"/>
              <a:t>, </a:t>
            </a:r>
            <a:r>
              <a:rPr lang="pl-PL" dirty="0" err="1" smtClean="0"/>
              <a:t>↓PLT</a:t>
            </a:r>
            <a:r>
              <a:rPr lang="pl-PL" dirty="0" smtClean="0"/>
              <a:t>)</a:t>
            </a:r>
            <a:endParaRPr lang="da-DK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Nadciśnienie tętnicze</a:t>
            </a:r>
            <a:endParaRPr lang="da-DK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Problemy gastryczne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OZT i PZT</a:t>
            </a: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Polineuropatia</a:t>
            </a:r>
          </a:p>
          <a:p>
            <a:pPr>
              <a:buFont typeface="Arial" pitchFamily="34" charset="0"/>
              <a:buChar char="•"/>
            </a:pPr>
            <a:r>
              <a:rPr lang="pl-PL" dirty="0" err="1" smtClean="0"/>
              <a:t>Kardiomiopatia</a:t>
            </a:r>
            <a:endParaRPr lang="en-US" dirty="0"/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273050" y="1460500"/>
            <a:ext cx="42306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/>
              <a:t>Objawy psychiatryczne</a:t>
            </a:r>
            <a:r>
              <a:rPr lang="da-DK" b="1" baseline="30000" dirty="0"/>
              <a:t>1</a:t>
            </a:r>
          </a:p>
          <a:p>
            <a:pPr>
              <a:buFont typeface="Arial" pitchFamily="34" charset="0"/>
              <a:buChar char="•"/>
            </a:pPr>
            <a:r>
              <a:rPr lang="pl-PL" dirty="0"/>
              <a:t> Bezsenność</a:t>
            </a:r>
            <a:endParaRPr lang="da-DK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Lęk</a:t>
            </a:r>
            <a:endParaRPr lang="da-DK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Depresja</a:t>
            </a:r>
            <a:r>
              <a:rPr lang="da-DK" dirty="0"/>
              <a:t> </a:t>
            </a: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Zaburzenia funkcji poznawczych</a:t>
            </a:r>
          </a:p>
          <a:p>
            <a:pPr>
              <a:buFont typeface="Arial" pitchFamily="34" charset="0"/>
              <a:buChar char="•"/>
            </a:pPr>
            <a:r>
              <a:rPr lang="pl-PL" dirty="0"/>
              <a:t> Labilność emocjonalna</a:t>
            </a:r>
            <a:endParaRPr lang="en-US" dirty="0"/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3562350" y="6623050"/>
            <a:ext cx="35829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900"/>
              <a:t>2. Saunders and Conigrave, 1990; Raistrick et al, NHS, 2006, p.63</a:t>
            </a:r>
            <a:endParaRPr lang="en-US" sz="900"/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398463" y="6624638"/>
            <a:ext cx="32242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900"/>
              <a:t>1. Yang and Skinner, 1004; Raistrick et al, NHS, 2006, p.63</a:t>
            </a:r>
            <a:endParaRPr lang="en-US" sz="900"/>
          </a:p>
        </p:txBody>
      </p:sp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4656138" y="4013200"/>
            <a:ext cx="42306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/>
              <a:t>Występujące problemy społeczne</a:t>
            </a:r>
            <a:r>
              <a:rPr lang="da-DK" b="1" baseline="30000"/>
              <a:t>1</a:t>
            </a:r>
          </a:p>
          <a:p>
            <a:pPr>
              <a:buFont typeface="Arial" pitchFamily="34" charset="0"/>
              <a:buChar char="•"/>
            </a:pPr>
            <a:r>
              <a:rPr lang="pl-PL"/>
              <a:t> Absencje w pracy</a:t>
            </a:r>
            <a:endParaRPr lang="da-DK"/>
          </a:p>
          <a:p>
            <a:pPr>
              <a:buFont typeface="Arial" pitchFamily="34" charset="0"/>
              <a:buChar char="•"/>
            </a:pPr>
            <a:r>
              <a:rPr lang="pl-PL"/>
              <a:t> Konflikty w rodzinie</a:t>
            </a:r>
            <a:endParaRPr lang="da-DK"/>
          </a:p>
          <a:p>
            <a:pPr>
              <a:buFont typeface="Arial" pitchFamily="34" charset="0"/>
              <a:buChar char="•"/>
            </a:pPr>
            <a:r>
              <a:rPr lang="pl-PL"/>
              <a:t> Problemy z prawem</a:t>
            </a:r>
          </a:p>
          <a:p>
            <a:pPr>
              <a:buFont typeface="Arial" pitchFamily="34" charset="0"/>
              <a:buChar char="•"/>
            </a:pPr>
            <a:r>
              <a:rPr lang="pl-PL"/>
              <a:t> Agresja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Statystyki SOR</a:t>
            </a:r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pl-PL" dirty="0" smtClean="0"/>
              <a:t>Nawet u 38% pacjentów SOR występują obj. zaburzeń psychicznych ale w prawie 80% nie są ujawniane jako powód zgłoszenia (czujność diagnostyczna!!!)</a:t>
            </a:r>
          </a:p>
          <a:p>
            <a:pPr eaLnBrk="1" hangingPunct="1"/>
            <a:r>
              <a:rPr lang="pl-PL" dirty="0" smtClean="0"/>
              <a:t>Najczęściej (ok. 40%) zaburzenia związane z używaniem alkoholu i innych SPA (7-10%).</a:t>
            </a:r>
          </a:p>
          <a:p>
            <a:pPr eaLnBrk="1" hangingPunct="1">
              <a:buNone/>
            </a:pPr>
            <a:endParaRPr lang="pl-PL" dirty="0" smtClean="0"/>
          </a:p>
          <a:p>
            <a:pPr eaLnBrk="1" hangingPunct="1">
              <a:buFont typeface="Arial" pitchFamily="34" charset="0"/>
              <a:buNone/>
            </a:pPr>
            <a:r>
              <a:rPr lang="pl-PL" sz="1200" dirty="0" smtClean="0"/>
              <a:t>(Załuska, Krzyszkowiak )</a:t>
            </a:r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dirty="0" smtClean="0"/>
              <a:t>Problem alkoholowy (F10.0-F10.9) w SOR</a:t>
            </a:r>
          </a:p>
        </p:txBody>
      </p:sp>
      <p:sp>
        <p:nvSpPr>
          <p:cNvPr id="3481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4451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l-PL" dirty="0" smtClean="0"/>
              <a:t>Często pacjenci interdyscyplinarni (decyzje diagnostyczno-terapeutyczne, hospitalizacja? Gdzie?)</a:t>
            </a:r>
          </a:p>
          <a:p>
            <a:pPr eaLnBrk="1" hangingPunct="1"/>
            <a:r>
              <a:rPr lang="pl-PL" dirty="0" smtClean="0"/>
              <a:t>Upojeni bez współistniejących zaburzeń psychicznych i somatycznych mogą być skierowani do IW lub do PLU</a:t>
            </a:r>
          </a:p>
          <a:p>
            <a:pPr eaLnBrk="1" hangingPunct="1"/>
            <a:r>
              <a:rPr lang="pl-PL" dirty="0" smtClean="0"/>
              <a:t>OLAZA jeśli jest taka możliwość (alc&lt;0,3 prom z obj. AZA)</a:t>
            </a:r>
          </a:p>
          <a:p>
            <a:pPr eaLnBrk="1" hangingPunct="1"/>
            <a:r>
              <a:rPr lang="pl-PL" dirty="0" smtClean="0"/>
              <a:t>Toksykologia (&gt; 3 prom z zaburzeniami świadomości)</a:t>
            </a:r>
          </a:p>
          <a:p>
            <a:pPr eaLnBrk="1" hangingPunct="1"/>
            <a:r>
              <a:rPr lang="pl-PL" dirty="0" smtClean="0"/>
              <a:t>Pacjent somatyczny (w tym urazowy) przyjmowany z AZA- wydać zalecenia</a:t>
            </a:r>
          </a:p>
          <a:p>
            <a:pPr eaLnBrk="1" hangingPunct="1"/>
            <a:endParaRPr lang="pl-PL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dirty="0" smtClean="0"/>
              <a:t>Problem alkoholowy (F10.0-F10.9) w SOR</a:t>
            </a:r>
          </a:p>
        </p:txBody>
      </p:sp>
      <p:sp>
        <p:nvSpPr>
          <p:cNvPr id="3584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l-PL" smtClean="0"/>
              <a:t>Po ustąpieniu stanu ostrego zalecana (w konsultacji) krótka interwencja motywująca do podjęcia leczenia ZUA </a:t>
            </a:r>
          </a:p>
          <a:p>
            <a:pPr eaLnBrk="1" hangingPunct="1"/>
            <a:r>
              <a:rPr lang="pl-PL" smtClean="0"/>
              <a:t>Wraz z pacjentem dokonuje się analizy psychologicznych mechanizmów uzależnienia i szkód ponoszonych w związku z alkoholem (zdrowotnych, materialnych, rodzinnych, zawodowych), co zwiększa szanse na uzyskanie wglądu i motywacji do terapii.</a:t>
            </a:r>
          </a:p>
          <a:p>
            <a:pPr eaLnBrk="1" hangingPunct="1"/>
            <a:endParaRPr lang="pl-PL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dirty="0" smtClean="0"/>
              <a:t>Problem alkoholowy (F10.0-F10.9) w SOR</a:t>
            </a:r>
          </a:p>
        </p:txBody>
      </p:sp>
      <p:sp>
        <p:nvSpPr>
          <p:cNvPr id="3686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Niekiedy wskazana jest konsultacja członków rodziny (</a:t>
            </a:r>
            <a:r>
              <a:rPr lang="pl-PL" dirty="0" err="1" smtClean="0"/>
              <a:t>współuzależnienie</a:t>
            </a:r>
            <a:r>
              <a:rPr lang="pl-PL" dirty="0" smtClean="0"/>
              <a:t>, przemoc, sytuacja dzieci).</a:t>
            </a:r>
          </a:p>
          <a:p>
            <a:pPr eaLnBrk="1" hangingPunct="1"/>
            <a:r>
              <a:rPr lang="pl-PL" dirty="0" smtClean="0"/>
              <a:t>Krótka interwencja dla </a:t>
            </a:r>
            <a:r>
              <a:rPr lang="pl-PL" dirty="0" err="1" smtClean="0"/>
              <a:t>współuzależnionych</a:t>
            </a:r>
            <a:r>
              <a:rPr lang="pl-PL" dirty="0" smtClean="0"/>
              <a:t>.</a:t>
            </a:r>
          </a:p>
          <a:p>
            <a:pPr eaLnBrk="1" hangingPunct="1"/>
            <a:r>
              <a:rPr lang="pl-PL" dirty="0" smtClean="0"/>
              <a:t>U osób z F10.1 interwencja jest ukierunkowana na ograniczenie picia i zmianę stylu życia (redukcja szkód).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1733</Words>
  <Application>Microsoft Office PowerPoint</Application>
  <PresentationFormat>Pokaz na ekranie (4:3)</PresentationFormat>
  <Paragraphs>297</Paragraphs>
  <Slides>40</Slides>
  <Notes>3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2" baseType="lpstr">
      <vt:lpstr>Motyw pakietu Office</vt:lpstr>
      <vt:lpstr>Chart</vt:lpstr>
      <vt:lpstr>Etapowość leczenia psychiatrycznego pacjentów uzależnionych</vt:lpstr>
      <vt:lpstr>Prezentacja programu PowerPoint</vt:lpstr>
      <vt:lpstr>Niezaspokojona potrzeba pomocy medycznej dla osób uzależnionych od alkoholu</vt:lpstr>
      <vt:lpstr>Problemy z nadmiernym spożyciem alkoholu</vt:lpstr>
      <vt:lpstr>Objawy kliniczne u pacjenta nadmiernie spożywającego alkohol</vt:lpstr>
      <vt:lpstr>Statystyki SOR</vt:lpstr>
      <vt:lpstr>Problem alkoholowy (F10.0-F10.9) w SOR</vt:lpstr>
      <vt:lpstr>Problem alkoholowy (F10.0-F10.9) w SOR</vt:lpstr>
      <vt:lpstr>Problem alkoholowy (F10.0-F10.9) w SOR</vt:lpstr>
      <vt:lpstr>Problem alkoholowy (F10.0-F10.9) w SOR</vt:lpstr>
      <vt:lpstr>Zachowania samobójcze w ZUA interwencja kryzysowa</vt:lpstr>
      <vt:lpstr>Zachowania samobójcze w ZUA</vt:lpstr>
      <vt:lpstr>Zachowania samobójcze w ZUA</vt:lpstr>
      <vt:lpstr>W gabinecie</vt:lpstr>
      <vt:lpstr>Trudności po stronie pacjenta</vt:lpstr>
      <vt:lpstr>Trudności po stronie lekarza</vt:lpstr>
      <vt:lpstr>Kwestionariusz CAGE </vt:lpstr>
      <vt:lpstr>Prezentacja programu PowerPoint</vt:lpstr>
      <vt:lpstr>Prawdopodobnie usłyszymy…</vt:lpstr>
      <vt:lpstr>Inicjacja dialogu i krótkiej interwencji dla pijących szkodliwie</vt:lpstr>
      <vt:lpstr>Krótka interwencja</vt:lpstr>
      <vt:lpstr>KROK 1:  </vt:lpstr>
      <vt:lpstr>KROK 2:  </vt:lpstr>
      <vt:lpstr>KROK 3:  </vt:lpstr>
      <vt:lpstr>KROK 4:  </vt:lpstr>
      <vt:lpstr>Dla osób uzależnionych</vt:lpstr>
      <vt:lpstr>KROK 1: </vt:lpstr>
      <vt:lpstr>KROK 2: </vt:lpstr>
      <vt:lpstr>KROK 3:</vt:lpstr>
      <vt:lpstr>KROK 4:</vt:lpstr>
      <vt:lpstr>KROK 5:</vt:lpstr>
      <vt:lpstr>Prezentacja programu PowerPoint</vt:lpstr>
      <vt:lpstr>Prezentacja programu PowerPoint</vt:lpstr>
      <vt:lpstr>Postępowanie z pacjentem z podwójnym rozpoznaniem</vt:lpstr>
      <vt:lpstr>Wzajemne zależności w podwójnej diagnozie</vt:lpstr>
      <vt:lpstr>Wzajemne zależności w podwójnej diagnozie</vt:lpstr>
      <vt:lpstr>Problemy terapeutyczne</vt:lpstr>
      <vt:lpstr>Problemy terapeutyczne</vt:lpstr>
      <vt:lpstr>Tradycyjna etapowość farmakoterapii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Paweł Gałek</dc:creator>
  <cp:lastModifiedBy>mrzadkowska</cp:lastModifiedBy>
  <cp:revision>18</cp:revision>
  <dcterms:created xsi:type="dcterms:W3CDTF">2015-04-24T02:14:25Z</dcterms:created>
  <dcterms:modified xsi:type="dcterms:W3CDTF">2015-04-25T19:38:34Z</dcterms:modified>
</cp:coreProperties>
</file>