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256" r:id="rId2"/>
    <p:sldId id="289" r:id="rId3"/>
    <p:sldId id="298" r:id="rId4"/>
    <p:sldId id="264" r:id="rId5"/>
    <p:sldId id="257" r:id="rId6"/>
    <p:sldId id="258" r:id="rId7"/>
    <p:sldId id="304" r:id="rId8"/>
    <p:sldId id="260" r:id="rId9"/>
    <p:sldId id="261" r:id="rId10"/>
    <p:sldId id="262" r:id="rId11"/>
    <p:sldId id="293" r:id="rId12"/>
    <p:sldId id="275" r:id="rId13"/>
    <p:sldId id="276" r:id="rId14"/>
    <p:sldId id="277" r:id="rId15"/>
    <p:sldId id="278" r:id="rId16"/>
    <p:sldId id="290" r:id="rId17"/>
    <p:sldId id="265" r:id="rId18"/>
    <p:sldId id="272" r:id="rId19"/>
    <p:sldId id="266" r:id="rId20"/>
    <p:sldId id="273" r:id="rId21"/>
    <p:sldId id="267" r:id="rId22"/>
    <p:sldId id="268" r:id="rId23"/>
    <p:sldId id="307" r:id="rId24"/>
    <p:sldId id="269" r:id="rId25"/>
    <p:sldId id="270" r:id="rId26"/>
    <p:sldId id="271" r:id="rId27"/>
    <p:sldId id="306" r:id="rId28"/>
    <p:sldId id="292" r:id="rId29"/>
    <p:sldId id="274" r:id="rId30"/>
    <p:sldId id="296" r:id="rId31"/>
    <p:sldId id="294" r:id="rId32"/>
    <p:sldId id="282" r:id="rId33"/>
    <p:sldId id="283" r:id="rId34"/>
    <p:sldId id="280" r:id="rId35"/>
    <p:sldId id="281" r:id="rId36"/>
    <p:sldId id="291" r:id="rId37"/>
    <p:sldId id="300" r:id="rId38"/>
    <p:sldId id="302" r:id="rId39"/>
    <p:sldId id="284" r:id="rId40"/>
    <p:sldId id="285" r:id="rId41"/>
    <p:sldId id="286" r:id="rId42"/>
    <p:sldId id="287" r:id="rId43"/>
    <p:sldId id="288" r:id="rId44"/>
    <p:sldId id="295" r:id="rId4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FFFF"/>
    <a:srgbClr val="0000CC"/>
    <a:srgbClr val="FFFF99"/>
    <a:srgbClr val="CC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2" autoAdjust="0"/>
    <p:restoredTop sz="75252" autoAdjust="0"/>
  </p:normalViewPr>
  <p:slideViewPr>
    <p:cSldViewPr>
      <p:cViewPr>
        <p:scale>
          <a:sx n="62" d="100"/>
          <a:sy n="62" d="100"/>
        </p:scale>
        <p:origin x="-1698"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AAEC2E-D442-403B-BB0A-72445F821B5C}" type="datetimeFigureOut">
              <a:rPr lang="pl-PL" smtClean="0"/>
              <a:pPr/>
              <a:t>2015-03-17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8070EF-678D-47DB-81D4-23CFECB6E791}" type="slidenum">
              <a:rPr lang="pl-PL" smtClean="0"/>
              <a:pPr/>
              <a:t>‹#›</a:t>
            </a:fld>
            <a:endParaRPr lang="pl-PL"/>
          </a:p>
        </p:txBody>
      </p:sp>
    </p:spTree>
    <p:extLst>
      <p:ext uri="{BB962C8B-B14F-4D97-AF65-F5344CB8AC3E}">
        <p14:creationId xmlns="" xmlns:p14="http://schemas.microsoft.com/office/powerpoint/2010/main" val="48574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58070EF-678D-47DB-81D4-23CFECB6E791}"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Najbardziej popularne substancje nielegalne, po które sięga młodzież, to marihuana i haszysz. Do używania przetworów konopi przyznało się 24,3% młodszych uczniów i 37,3% starszych uczniów. W ciągu ostatnich 12 miesięcy marihuanę i haszysz zażywało 10,1% młodszych uczniów (trzecie klasy gimnazjum) oraz 28,5% w klasach drugich szkół ponadgimnazjalnych, a w czasie ostatniego miesiąca odpowiednio: 10,5% i 15,5%.  Podobnie jak w badaniach CBOS/KBPN realizowanych w latach 2003-2010 na młodzieży w wieku 18-19 lat, pomiar ESPAD z 2011 odnotował, po okresie spadku, wzrost używania marihuany. Wśród substancji nielegalnych na drugim miejscu pod względem rozpowszechnienia używania uplasowała się amfetamina. Po najpopularniejszy stymulant, przynajmniej raz w życiu,  sięgnęło 4,6% 15-16 latków oraz 8,3% 17-18 latków.</a:t>
            </a:r>
          </a:p>
          <a:p>
            <a:r>
              <a:rPr lang="pl-PL" dirty="0" smtClean="0"/>
              <a:t>Wyniki badania wskazują na znacznie niższy poziom rozpowszechnienia używania substancji nielegalnych, niż legalnych, szczególnie alkoholu i tytoniu. Większość badanych nigdy po substancje nielegalne nie sięgała. Wśród tych, którzy mają za sobą takie doświadczenia większość stanowią osoby, które co najwyżej eksperymentowały z marihuaną lub haszyszem. Chociaż raz w ciągu całego życia używało tych substancji 24,3% młodszych uczniów i 37,3% starszych uczniów. Na drugim miejscu pod względem rozpowszechnienia wśród substancji nielegalnych jest amfetamina - ok. 4,6% wśród uczniów gimnazjów i 8,3% wśród uczniów szkół wyższego poziomu.</a:t>
            </a:r>
            <a:endParaRPr lang="pl-PL" dirty="0"/>
          </a:p>
        </p:txBody>
      </p:sp>
      <p:sp>
        <p:nvSpPr>
          <p:cNvPr id="4" name="Symbol zastępczy numeru slajdu 3"/>
          <p:cNvSpPr>
            <a:spLocks noGrp="1"/>
          </p:cNvSpPr>
          <p:nvPr>
            <p:ph type="sldNum" sz="quarter" idx="10"/>
          </p:nvPr>
        </p:nvSpPr>
        <p:spPr/>
        <p:txBody>
          <a:bodyPr/>
          <a:lstStyle/>
          <a:p>
            <a:fld id="{B58070EF-678D-47DB-81D4-23CFECB6E791}" type="slidenum">
              <a:rPr lang="pl-PL" smtClean="0"/>
              <a:pPr/>
              <a:t>12</a:t>
            </a:fld>
            <a:endParaRPr lang="pl-PL"/>
          </a:p>
        </p:txBody>
      </p:sp>
    </p:spTree>
    <p:extLst>
      <p:ext uri="{BB962C8B-B14F-4D97-AF65-F5344CB8AC3E}">
        <p14:creationId xmlns="" xmlns:p14="http://schemas.microsoft.com/office/powerpoint/2010/main" val="926099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Jak już zostało wspomniane w badaniu ESPAD uwzględniono również tematykę „dopalaczy”. Odsetek badanych, którzy używali „dopalacze” był dwukrotnie wyższy w porównaniu do wyników przedstawiających zażywanie amfetaminy. Co dziesiąty 15-16 latek sięgał po „dopalacze” (10,5%) oraz więcej niż co siódmy 17-18 latek (15,8%). Niewiele więcej osób było w sklepie z „dopalaczami”, odpowiednio: 15,3% oraz 21,6%.  Przedmiotem pomiaru oprócz używania alkoholu i narkotyków była również dostępność substancji psychoaktywnych. Wyniki badania odnotowały wysoki poziom dostępności napojów alkoholowych według oceny respondentów. Dostępność substancji nielegalnych jest oceniana znacznie niżej. Spośród substancji nielegalnych najłatwiej w opinii badanych nabyć przetwory konopi a następnie „dopalacze”. Osoby zainteresowane wynikami badania zapraszamy do odwiedzenia strony internetowej Centrum Informacji o Narkotykach i Narkomanii, gdzie oprócz raportu umieszczono również materiały z konferencji.</a:t>
            </a:r>
            <a:endParaRPr lang="pl-PL" dirty="0"/>
          </a:p>
        </p:txBody>
      </p:sp>
      <p:sp>
        <p:nvSpPr>
          <p:cNvPr id="4" name="Symbol zastępczy numeru slajdu 3"/>
          <p:cNvSpPr>
            <a:spLocks noGrp="1"/>
          </p:cNvSpPr>
          <p:nvPr>
            <p:ph type="sldNum" sz="quarter" idx="10"/>
          </p:nvPr>
        </p:nvSpPr>
        <p:spPr/>
        <p:txBody>
          <a:bodyPr/>
          <a:lstStyle/>
          <a:p>
            <a:fld id="{B58070EF-678D-47DB-81D4-23CFECB6E791}" type="slidenum">
              <a:rPr lang="pl-PL" smtClean="0"/>
              <a:pPr/>
              <a:t>15</a:t>
            </a:fld>
            <a:endParaRPr lang="pl-PL"/>
          </a:p>
        </p:txBody>
      </p:sp>
    </p:spTree>
    <p:extLst>
      <p:ext uri="{BB962C8B-B14F-4D97-AF65-F5344CB8AC3E}">
        <p14:creationId xmlns="" xmlns:p14="http://schemas.microsoft.com/office/powerpoint/2010/main" val="3831832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Pomimo czynionych wysiłków nie zawsze udaje się ustrzec dziecko przed narkotykami. Wszechobecna ciekawość nowych wrażeń, przy nieświadomości skutków pcha młodych do eksperymentowania najczęściej w tajemnicy przed dorosłymi. Dlatego warto znać sygnały, które mogą świadczyć o przyjmowania substancji psychoaktywnych.</a:t>
            </a:r>
            <a:endParaRPr lang="pl-PL" dirty="0"/>
          </a:p>
        </p:txBody>
      </p:sp>
      <p:sp>
        <p:nvSpPr>
          <p:cNvPr id="4" name="Symbol zastępczy numeru slajdu 3"/>
          <p:cNvSpPr>
            <a:spLocks noGrp="1"/>
          </p:cNvSpPr>
          <p:nvPr>
            <p:ph type="sldNum" sz="quarter" idx="10"/>
          </p:nvPr>
        </p:nvSpPr>
        <p:spPr/>
        <p:txBody>
          <a:bodyPr/>
          <a:lstStyle/>
          <a:p>
            <a:fld id="{B58070EF-678D-47DB-81D4-23CFECB6E791}" type="slidenum">
              <a:rPr lang="pl-PL" smtClean="0"/>
              <a:pPr/>
              <a:t>16</a:t>
            </a:fld>
            <a:endParaRPr lang="pl-PL"/>
          </a:p>
        </p:txBody>
      </p:sp>
    </p:spTree>
    <p:extLst>
      <p:ext uri="{BB962C8B-B14F-4D97-AF65-F5344CB8AC3E}">
        <p14:creationId xmlns="" xmlns:p14="http://schemas.microsoft.com/office/powerpoint/2010/main" val="530926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Do najłatwiej dostępnych, a jednocześnie bardzo niebezpiecznych należą środki wziewne (kleje, rozpuszczalniki itp.). Rozpoznanie ich przyjmowania jest łatwe ze względu na charakterystyczny zapach, który od osoby „</a:t>
            </a:r>
            <a:r>
              <a:rPr lang="pl-PL" dirty="0" err="1" smtClean="0"/>
              <a:t>snifującej</a:t>
            </a:r>
            <a:r>
              <a:rPr lang="pl-PL" dirty="0" smtClean="0"/>
              <a:t>” (wąchającej) można wyczuć jeszcze na drugi dzień. Eksperymentatorzy tłumaczą się często, że wykonywali modele samolotów lub statków, ale pokazać wyników swej pracy nie chcą. Zwrócić uwagę należy na: tuby kleju, plastikowe torebki z klejem, chusteczki z charakterystycznym zapachem lakieru itp. Wśród objawów zatrucia wyróżnić należy: zaburzenia mowy, pogorszenie się możliwości oceny rzeczywistości, ogólne osłabienie, zanik zainteresowań, nudności, wymioty i biegunkę.</a:t>
            </a:r>
          </a:p>
          <a:p>
            <a:endParaRPr lang="pl-PL" dirty="0" smtClean="0"/>
          </a:p>
          <a:p>
            <a:r>
              <a:rPr lang="pl-PL" dirty="0" smtClean="0"/>
              <a:t>W przypadku marihuany, </a:t>
            </a:r>
            <a:r>
              <a:rPr lang="pl-PL" dirty="0" err="1" smtClean="0"/>
              <a:t>skuna</a:t>
            </a:r>
            <a:r>
              <a:rPr lang="pl-PL" dirty="0" smtClean="0"/>
              <a:t>, haszyszu warto zwrócić uwagę na: silny zapach palonych ziół, foliowe woreczki z resztkami sproszkowanych suszonych liści i nasion, szklane lufki, fajeczki i bibułki do „skrętów”. U osoby palącej pochodne </a:t>
            </a:r>
            <a:r>
              <a:rPr lang="pl-PL" dirty="0" err="1" smtClean="0"/>
              <a:t>cannabis</a:t>
            </a:r>
            <a:r>
              <a:rPr lang="pl-PL" dirty="0" smtClean="0"/>
              <a:t> można zaobserwować przekrwienie gałek ocznych, bladość skóry, gadatliwość przeradzającą się w bełkot oraz częstszą niż zwykle konieczność oddawania moczu i niezwykle silny apetyt.</a:t>
            </a:r>
          </a:p>
          <a:p>
            <a:endParaRPr lang="pl-PL" dirty="0" smtClean="0"/>
          </a:p>
          <a:p>
            <a:r>
              <a:rPr lang="pl-PL" dirty="0" smtClean="0"/>
              <a:t>Amfetamina przyjmowana w niewielkich dawkach objawia się wzrostem aktywności psychoruchowej i nadmiernego poczucia pewności siebie. U przyjmującego źrenice rozszerzają się, oddech staje się przyspieszony i nieregularny, a jedzenie wywołuje wstręt.</a:t>
            </a:r>
          </a:p>
          <a:p>
            <a:endParaRPr lang="pl-PL" dirty="0" smtClean="0"/>
          </a:p>
          <a:p>
            <a:r>
              <a:rPr lang="pl-PL" dirty="0" smtClean="0"/>
              <a:t>Długotrwałe przyjmowanie narkotyku powoduje niepokój, zaburzenia snu, psychozy o charakterze majaczeniowo - urojeniowym, wysypki skórne, zmniejszenie potencji, przy jednoczesnym wzroście pożądania. U dziewcząt może być przyczyną zahamowania miesiączki.</a:t>
            </a:r>
          </a:p>
          <a:p>
            <a:endParaRPr lang="pl-PL" dirty="0" smtClean="0"/>
          </a:p>
          <a:p>
            <a:r>
              <a:rPr lang="pl-PL" dirty="0" smtClean="0"/>
              <a:t>Opiaty (opium, morfina i heroina) należą do najsilniejszych i najszybciej uzależniających narkotyków. Ich ekspansja w Polsce rozpoczęła się w latach siedemdziesiątych, ale wraz z wchodzeniem innych substancji odurzających zainteresowanie nimi zdawało się mijać. Jednak w latach ostatnich, po wprowadzeniu do obiegu tzw. brązowej heroiny (</a:t>
            </a:r>
            <a:r>
              <a:rPr lang="pl-PL" dirty="0" err="1" smtClean="0"/>
              <a:t>brown</a:t>
            </a:r>
            <a:r>
              <a:rPr lang="pl-PL" dirty="0" smtClean="0"/>
              <a:t> </a:t>
            </a:r>
            <a:r>
              <a:rPr lang="pl-PL" dirty="0" err="1" smtClean="0"/>
              <a:t>sugar</a:t>
            </a:r>
            <a:r>
              <a:rPr lang="pl-PL" dirty="0" smtClean="0"/>
              <a:t>), niebezpieczeństwa związane z jej stosowaniem nasilają się. O ile „polska heroina” zwana też „kompotem” przyjmowana była w postaci iniekcji, „</a:t>
            </a:r>
            <a:r>
              <a:rPr lang="pl-PL" dirty="0" err="1" smtClean="0"/>
              <a:t>browna</a:t>
            </a:r>
            <a:r>
              <a:rPr lang="pl-PL" dirty="0" smtClean="0"/>
              <a:t>” zażywa się paląc narkotyk na metalizowanej folii kuchennej i wdychając jego opary przez rurkę. Uzależnienie powstaje równie szybko, jak przy zastrzykach.</a:t>
            </a:r>
          </a:p>
          <a:p>
            <a:endParaRPr lang="pl-PL" dirty="0" smtClean="0"/>
          </a:p>
          <a:p>
            <a:r>
              <a:rPr lang="pl-PL" dirty="0" smtClean="0"/>
              <a:t>Sygnały przyjmowania opiatów to najczęściej: zwężone źrenice po zażyciu narkotyku, a rozszerzone do granic możliwości i nie reagujące na światło podczas „głodu”, zwolnienie tętna i senność. Skóra, początkowo wilgotna staje się sucha, zimna i blada. Zwrócić należy uwagę na resztki brązowego proszku, przypaloną folię metalizowaną, igły, strzykawki, naczynia pokryte brunatnym nalotem, podobnie zabarwione łyżeczki lub metalowe kapsle od butelek na druciku.</a:t>
            </a:r>
          </a:p>
          <a:p>
            <a:endParaRPr lang="pl-PL" dirty="0" smtClean="0"/>
          </a:p>
          <a:p>
            <a:r>
              <a:rPr lang="pl-PL" dirty="0" smtClean="0"/>
              <a:t>Do okazjonalnie stosowanych narkotyków należą najsilniejsze z „halucynogenów” - LSD. Częściej dzieci eksperymentują ze znacznie tańszymi i łatwiej dostępnymi grzybkami halucynogennymi (np. </a:t>
            </a:r>
            <a:r>
              <a:rPr lang="pl-PL" dirty="0" err="1" smtClean="0"/>
              <a:t>łysiczka</a:t>
            </a:r>
            <a:r>
              <a:rPr lang="pl-PL" dirty="0" smtClean="0"/>
              <a:t> lancetowata) lub roślinami pozwalającymi na uzyskanie „odlotu” (bieluń dziędzierzawa, lulek </a:t>
            </a:r>
          </a:p>
          <a:p>
            <a:endParaRPr lang="pl-PL" dirty="0" smtClean="0"/>
          </a:p>
          <a:p>
            <a:r>
              <a:rPr lang="pl-PL" dirty="0" smtClean="0"/>
              <a:t>Najważniejsze spośród nich to:</a:t>
            </a:r>
          </a:p>
          <a:p>
            <a:endParaRPr lang="pl-PL" dirty="0" smtClean="0"/>
          </a:p>
          <a:p>
            <a:r>
              <a:rPr lang="pl-PL" dirty="0" smtClean="0"/>
              <a:t>nieoczekiwane i powtarzające się zmiany nastroju,</a:t>
            </a:r>
          </a:p>
          <a:p>
            <a:r>
              <a:rPr lang="pl-PL" dirty="0" smtClean="0"/>
              <a:t>źrenice opornie reagujące na światło,</a:t>
            </a:r>
          </a:p>
          <a:p>
            <a:r>
              <a:rPr lang="pl-PL" dirty="0" smtClean="0"/>
              <a:t>niespotykana dotąd agresja,</a:t>
            </a:r>
          </a:p>
          <a:p>
            <a:r>
              <a:rPr lang="pl-PL" dirty="0" smtClean="0"/>
              <a:t>utrata lub nagły wzrost apetytu,</a:t>
            </a:r>
          </a:p>
          <a:p>
            <a:r>
              <a:rPr lang="pl-PL" dirty="0" smtClean="0"/>
              <a:t>ospałość i senność,</a:t>
            </a:r>
          </a:p>
          <a:p>
            <a:r>
              <a:rPr lang="pl-PL" dirty="0" smtClean="0"/>
              <a:t>niezwykłe plamy, zapachy lub znaki na ciele i ubraniu,</a:t>
            </a:r>
          </a:p>
          <a:p>
            <a:r>
              <a:rPr lang="pl-PL" dirty="0" smtClean="0"/>
              <a:t>niespotykane dotąd akcesoria w postaci resztek narkotyków w niewielkich woreczkach foliowych, lufki fajeczki domowej roboty itp.</a:t>
            </a:r>
          </a:p>
          <a:p>
            <a:r>
              <a:rPr lang="pl-PL" dirty="0" smtClean="0"/>
              <a:t>U osoby odurzającej się często można zauważyć stopniowy zanik zainteresowania szkołą, hobby, przyjaciółmi, nowe znajomości, „dziwne” telefony, używanie slangu charakterystycznego dla środowisk „biorących”, zwiększone ilości dowiedzionych kłamstw, znikanie pieniędzy lub wartościowych rzeczy z domu.</a:t>
            </a:r>
          </a:p>
          <a:p>
            <a:endParaRPr lang="pl-PL" dirty="0" smtClean="0"/>
          </a:p>
          <a:p>
            <a:endParaRPr lang="pl-PL" dirty="0"/>
          </a:p>
        </p:txBody>
      </p:sp>
      <p:sp>
        <p:nvSpPr>
          <p:cNvPr id="4" name="Symbol zastępczy numeru slajdu 3"/>
          <p:cNvSpPr>
            <a:spLocks noGrp="1"/>
          </p:cNvSpPr>
          <p:nvPr>
            <p:ph type="sldNum" sz="quarter" idx="10"/>
          </p:nvPr>
        </p:nvSpPr>
        <p:spPr/>
        <p:txBody>
          <a:bodyPr/>
          <a:lstStyle/>
          <a:p>
            <a:fld id="{B58070EF-678D-47DB-81D4-23CFECB6E791}" type="slidenum">
              <a:rPr lang="pl-PL" smtClean="0"/>
              <a:pPr/>
              <a:t>17</a:t>
            </a:fld>
            <a:endParaRPr lang="pl-PL"/>
          </a:p>
        </p:txBody>
      </p:sp>
    </p:spTree>
    <p:extLst>
      <p:ext uri="{BB962C8B-B14F-4D97-AF65-F5344CB8AC3E}">
        <p14:creationId xmlns="" xmlns:p14="http://schemas.microsoft.com/office/powerpoint/2010/main" val="2923497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Jedną z metod sprawdzenia trzeźwości dziecka, jest zastosowanie testerów dostępnych w aptekach, przy pomocy których można skontrolować mocz. Należy przy tym pamiętać, że THC w moczu utrzymuje się do 14 dni, a amfetamina do 48 godzin. Należy się także liczyć z tym, że młodzież może stosować metody wprowadzania rodziców w błąd i skutecznego ich oszukiwania co do faktu odurzania się, jak np. wcześniejsze przygotowanie moczu przez dziecko, które spodziewa się takiej kontroli.</a:t>
            </a:r>
          </a:p>
          <a:p>
            <a:r>
              <a:rPr lang="pl-PL" dirty="0" smtClean="0"/>
              <a:t>Nauczyciel nie wykryje narkotyku</a:t>
            </a:r>
          </a:p>
          <a:p>
            <a:r>
              <a:rPr lang="pl-PL" dirty="0" smtClean="0"/>
              <a:t>Nauczyciele ani inni pracownicy szkoły nie mają prawa poddawać uczniów badaniom na obecność środków psychoaktywnych.</a:t>
            </a:r>
          </a:p>
          <a:p>
            <a:r>
              <a:rPr lang="pl-PL" dirty="0" smtClean="0"/>
              <a:t>Wynika to z potrzeby każdorazowej zgody rodziców na przeprowadzenie takiego badania. Nie jest</a:t>
            </a:r>
          </a:p>
          <a:p>
            <a:r>
              <a:rPr lang="pl-PL" dirty="0" smtClean="0"/>
              <a:t>to również uzasadnione ze względów pedagogicznych i społecznych. Wykonanie testu wymaga bowiem złożonej</a:t>
            </a:r>
          </a:p>
          <a:p>
            <a:r>
              <a:rPr lang="pl-PL" dirty="0" smtClean="0"/>
              <a:t>procedury i złamania zasady intymności. W innym przypadku testy takie mogą być zakłamane, a ich wynik mało</a:t>
            </a:r>
          </a:p>
          <a:p>
            <a:r>
              <a:rPr lang="pl-PL" dirty="0" smtClean="0"/>
              <a:t>wiarygodny. Ponadto mechanizm wyparcia, jaki uruchamia się u rodziców, bywa tak silny, że nawet najbardziej</a:t>
            </a:r>
          </a:p>
          <a:p>
            <a:r>
              <a:rPr lang="pl-PL" dirty="0" smtClean="0"/>
              <a:t>uzasadniona ekspertyza zostaje przez nich odrzucona jako nieprawdopodobna. Swoją diagnozę wobec ucznia pod</a:t>
            </a:r>
          </a:p>
          <a:p>
            <a:r>
              <a:rPr lang="pl-PL" dirty="0" smtClean="0"/>
              <a:t>wpływem środków psychoaktywnych opieramy na sygnałach zewnętrznych – w trosce o jego bezpieczeństwo.</a:t>
            </a:r>
          </a:p>
          <a:p>
            <a:r>
              <a:rPr lang="pl-PL" dirty="0" smtClean="0"/>
              <a:t>Niedopuszczalne jest również stosowanie testów w celach przesiewowych, ponieważ aby były rzetelne, podczas</a:t>
            </a:r>
          </a:p>
          <a:p>
            <a:r>
              <a:rPr lang="pl-PL" dirty="0" smtClean="0"/>
              <a:t>oddawania moczu osobie badanej musi towarzyszyć obserwator. Jego obecność ma na celu wykluczenie fałszerstwa,</a:t>
            </a:r>
          </a:p>
          <a:p>
            <a:r>
              <a:rPr lang="pl-PL" dirty="0" smtClean="0"/>
              <a:t>np. dodanie witaminy C do moczu lub podłożenie czystej próbki. Narusza to intymność zabiegów toaletowych</a:t>
            </a:r>
          </a:p>
          <a:p>
            <a:r>
              <a:rPr lang="pl-PL" dirty="0" smtClean="0"/>
              <a:t>i jest upokarzające zarówno dla badanego, jak i obserwatora.</a:t>
            </a:r>
          </a:p>
          <a:p>
            <a:r>
              <a:rPr lang="pl-PL" dirty="0" smtClean="0"/>
              <a:t>Jedynymi wiarygodnymi testami są badania dokonywane w laboratorium na podstawie próbki krwi. Decyzję o nich</a:t>
            </a:r>
          </a:p>
          <a:p>
            <a:r>
              <a:rPr lang="pl-PL" dirty="0" smtClean="0"/>
              <a:t>podejmują rodzice/prawni opiekunowie</a:t>
            </a:r>
            <a:endParaRPr lang="pl-PL" dirty="0"/>
          </a:p>
        </p:txBody>
      </p:sp>
      <p:sp>
        <p:nvSpPr>
          <p:cNvPr id="4" name="Symbol zastępczy numeru slajdu 3"/>
          <p:cNvSpPr>
            <a:spLocks noGrp="1"/>
          </p:cNvSpPr>
          <p:nvPr>
            <p:ph type="sldNum" sz="quarter" idx="10"/>
          </p:nvPr>
        </p:nvSpPr>
        <p:spPr/>
        <p:txBody>
          <a:bodyPr/>
          <a:lstStyle/>
          <a:p>
            <a:fld id="{B58070EF-678D-47DB-81D4-23CFECB6E791}" type="slidenum">
              <a:rPr lang="pl-PL" smtClean="0"/>
              <a:pPr/>
              <a:t>18</a:t>
            </a:fld>
            <a:endParaRPr lang="pl-PL"/>
          </a:p>
        </p:txBody>
      </p:sp>
    </p:spTree>
    <p:extLst>
      <p:ext uri="{BB962C8B-B14F-4D97-AF65-F5344CB8AC3E}">
        <p14:creationId xmlns="" xmlns:p14="http://schemas.microsoft.com/office/powerpoint/2010/main" val="3785365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W przypadku, gdy nauczyciel podejrzewa, że na terenie szkoły znajduje się uczeń, będący pod wpływem alkoholu lub narkotyków powinien podjąć następujące kroki:</a:t>
            </a:r>
          </a:p>
          <a:p>
            <a:r>
              <a:rPr lang="pl-PL" dirty="0" smtClean="0"/>
              <a:t>1. Powiadamia o swoich przypuszczeniach wychowawcę klasy.</a:t>
            </a:r>
          </a:p>
          <a:p>
            <a:r>
              <a:rPr lang="pl-PL" dirty="0" smtClean="0"/>
              <a:t>2. Odizolowuje ucznia od reszty klasy, ale ze względów bezpieczeństwa nie pozostawia go samego; stwarza warunki, w których nie będzie zagrożone jego życie ani zdrowie.</a:t>
            </a:r>
          </a:p>
          <a:p>
            <a:r>
              <a:rPr lang="pl-PL" dirty="0" smtClean="0"/>
              <a:t>3. Wzywa lekarza w celu stwierdzenia stanu trzeźwości lub odurzenia, ewentualnie udzielenia pomocy medycznej.</a:t>
            </a:r>
          </a:p>
          <a:p>
            <a:r>
              <a:rPr lang="pl-PL" dirty="0" smtClean="0"/>
              <a:t>4. Zawiadamia o tym fakcie dyrektora szkoły oraz rodziców/opiekunów prawnych, których zobowiązuje do niezwłocznego odebrania ucznia ze szkoły. </a:t>
            </a:r>
          </a:p>
          <a:p>
            <a:r>
              <a:rPr lang="pl-PL" dirty="0" smtClean="0"/>
              <a:t>Gdy rodzice/opiekunowie odmówią odebrania dziecka, o pozostaniu ucznia w szkole, czy przewiezieniu do placówki służby zdrowia, albo przekazaniu go do dyspozycji funkcjonariuszom policji - decyduje lekarz, po ustaleniu aktualnego stanu zdrowia ucznia </a:t>
            </a:r>
          </a:p>
          <a:p>
            <a:r>
              <a:rPr lang="pl-PL" dirty="0" smtClean="0"/>
              <a:t>i w porozumieniu z dyrektorem szkoły.</a:t>
            </a:r>
          </a:p>
          <a:p>
            <a:r>
              <a:rPr lang="pl-PL" dirty="0" smtClean="0"/>
              <a:t>5. Dyrektor szkoły zawiadamia najbliższą jednostkę policji, gdy rodzice ucznia będącego pod wpływem alkoholu- odmawiają przyjścia, w szczególności, gdy jest on agresywny, bądź swoim zachowaniem daje powód do zgorszenia albo zagraża życiu lub zdrowiu innych osób.</a:t>
            </a:r>
          </a:p>
          <a:p>
            <a:r>
              <a:rPr lang="pl-PL" dirty="0" smtClean="0"/>
              <a:t>Uwaga!</a:t>
            </a:r>
          </a:p>
          <a:p>
            <a:r>
              <a:rPr lang="pl-PL" dirty="0" smtClean="0"/>
              <a:t>Z uczniem pod wpływem środka psychoaktywnego nie podejmujemy rozmów pedagogizujących. Traktujemy go jak osobę</a:t>
            </a:r>
          </a:p>
          <a:p>
            <a:r>
              <a:rPr lang="pl-PL" dirty="0" smtClean="0"/>
              <a:t>chorą, której należy udzielić pomocy, głównie medycznej. Błahe z pozoru symptomy mogą mieć niebezpieczne następstwa</a:t>
            </a:r>
          </a:p>
          <a:p>
            <a:r>
              <a:rPr lang="pl-PL" dirty="0" smtClean="0"/>
              <a:t>ze względu na niewiadome pochodzenie, ilość, jakość oraz skład przyjętej substancji. Nawet niewinne okoliczności mogą</a:t>
            </a:r>
          </a:p>
          <a:p>
            <a:r>
              <a:rPr lang="pl-PL" dirty="0" smtClean="0"/>
              <a:t>mieć nieodwracalne, tragiczne konsekwencje. Dlatego też dyrektor, który prawnie odpowiada za bezpieczeństwo powierzonej</a:t>
            </a:r>
          </a:p>
          <a:p>
            <a:r>
              <a:rPr lang="pl-PL" dirty="0" smtClean="0"/>
              <a:t>mu młodzieży, powinien każdorazowo powiadomić o zajściu pogotowie ratunkowe. Zlekceważenie takiej sytuacji może</a:t>
            </a:r>
          </a:p>
          <a:p>
            <a:r>
              <a:rPr lang="pl-PL" dirty="0" smtClean="0"/>
              <a:t>być potraktowane jako zaniechanie obowiązków służbowych i pociągać za sobą konsekwencje prawne.</a:t>
            </a:r>
            <a:endParaRPr lang="pl-PL" dirty="0"/>
          </a:p>
        </p:txBody>
      </p:sp>
      <p:sp>
        <p:nvSpPr>
          <p:cNvPr id="4" name="Symbol zastępczy numeru slajdu 3"/>
          <p:cNvSpPr>
            <a:spLocks noGrp="1"/>
          </p:cNvSpPr>
          <p:nvPr>
            <p:ph type="sldNum" sz="quarter" idx="10"/>
          </p:nvPr>
        </p:nvSpPr>
        <p:spPr/>
        <p:txBody>
          <a:bodyPr/>
          <a:lstStyle/>
          <a:p>
            <a:fld id="{B58070EF-678D-47DB-81D4-23CFECB6E791}" type="slidenum">
              <a:rPr lang="pl-PL" smtClean="0"/>
              <a:pPr/>
              <a:t>31</a:t>
            </a:fld>
            <a:endParaRPr lang="pl-PL"/>
          </a:p>
        </p:txBody>
      </p:sp>
    </p:spTree>
    <p:extLst>
      <p:ext uri="{BB962C8B-B14F-4D97-AF65-F5344CB8AC3E}">
        <p14:creationId xmlns="" xmlns:p14="http://schemas.microsoft.com/office/powerpoint/2010/main" val="3836449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W przypadku stwierdzenia stanu nietrzeźwości, policja ma możliwość przewiezienia ucznia do izby wytrzeźwień albo do policyjnych pomieszczeń dla osób zatrzymanych- na czas niezbędny do wytrzeźwienia (maks. do 24 godzin). O fakcie umieszczenia zawiadamia się rodziców/ opiekunów oraz sąd rodzinny jeśli uczeń nie ukończył 18 lat.</a:t>
            </a:r>
          </a:p>
          <a:p>
            <a:r>
              <a:rPr lang="pl-PL" dirty="0" smtClean="0"/>
              <a:t>6. Jeśli powtarzają się przypadki, w których uczeń (przed ukończeniem 18 lat) znajduje się pod wpływem alkoholu lub narkotyków na terenie szkoły, to dyrektor jest obowiązany powiadomić o tym policję lub sąd rodzinny.</a:t>
            </a:r>
          </a:p>
          <a:p>
            <a:r>
              <a:rPr lang="pl-PL" dirty="0" smtClean="0"/>
              <a:t>7. Spożywanie alkoholu na terenie szkoły przez ucznia, który ukończył 17 lat, stanowi wykroczenie z art. 43 ust. 1 Ustawy z dnia 26 października 1982 r. o wychowaniu</a:t>
            </a:r>
          </a:p>
          <a:p>
            <a:r>
              <a:rPr lang="pl-PL" dirty="0" smtClean="0"/>
              <a:t> w trzeźwości i przeciwdziałaniu alkoholizmowi. Należy o tym fakcie powiadomić policję.</a:t>
            </a:r>
          </a:p>
          <a:p>
            <a:endParaRPr lang="pl-PL" dirty="0" smtClean="0"/>
          </a:p>
          <a:p>
            <a:endParaRPr lang="pl-PL" dirty="0"/>
          </a:p>
        </p:txBody>
      </p:sp>
      <p:sp>
        <p:nvSpPr>
          <p:cNvPr id="4" name="Symbol zastępczy numeru slajdu 3"/>
          <p:cNvSpPr>
            <a:spLocks noGrp="1"/>
          </p:cNvSpPr>
          <p:nvPr>
            <p:ph type="sldNum" sz="quarter" idx="10"/>
          </p:nvPr>
        </p:nvSpPr>
        <p:spPr/>
        <p:txBody>
          <a:bodyPr/>
          <a:lstStyle/>
          <a:p>
            <a:fld id="{B58070EF-678D-47DB-81D4-23CFECB6E791}" type="slidenum">
              <a:rPr lang="pl-PL" smtClean="0"/>
              <a:pPr/>
              <a:t>32</a:t>
            </a:fld>
            <a:endParaRPr lang="pl-PL"/>
          </a:p>
        </p:txBody>
      </p:sp>
    </p:spTree>
    <p:extLst>
      <p:ext uri="{BB962C8B-B14F-4D97-AF65-F5344CB8AC3E}">
        <p14:creationId xmlns="" xmlns:p14="http://schemas.microsoft.com/office/powerpoint/2010/main" val="3048891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Gdy pracownik szkoły znajduje substancje psychoaktywne na terenie szkoły:</a:t>
            </a:r>
          </a:p>
          <a:p>
            <a:r>
              <a:rPr lang="pl-PL" dirty="0" smtClean="0"/>
              <a:t>W przypadku, gdy nauczyciel ( pracownik, uczeń) znajduje na terenie szkoły substancję przypominającą wyglądem narkotyk powinien podjąć następujące kroki:</a:t>
            </a:r>
          </a:p>
          <a:p>
            <a:r>
              <a:rPr lang="pl-PL" dirty="0" smtClean="0"/>
              <a:t>1. Nauczyciel zachowując środki ostrożności zabezpiecza substancję przed dostępem do niej osób niepowołanych oraz ewentualnym jej zniszczeniem do czasu przyjazdu policji i w miarę możliwości próbuje ustalić, do kogo znaleziona substancja należy.</a:t>
            </a:r>
          </a:p>
          <a:p>
            <a:r>
              <a:rPr lang="pl-PL" dirty="0" smtClean="0"/>
              <a:t>2. Niezwłocznie powiadamia o zdarzeniu dyrektora szkoły, który wzywa policję.</a:t>
            </a:r>
          </a:p>
          <a:p>
            <a:r>
              <a:rPr lang="pl-PL" dirty="0" smtClean="0"/>
              <a:t>3. Po przyjeździe policji przekazuje zabezpieczoną substancję i szczegółowe informacje dotyczące zdarzenia.</a:t>
            </a:r>
          </a:p>
          <a:p>
            <a:endParaRPr lang="pl-PL" dirty="0" smtClean="0"/>
          </a:p>
          <a:p>
            <a:r>
              <a:rPr lang="pl-PL" dirty="0" smtClean="0"/>
              <a:t>W przypadku, gdy nauczyciel podejrzewa, że uczeń posiada przy sobie substancję przypominającą narkotyk powinien podjąć następujące kroki:</a:t>
            </a:r>
          </a:p>
          <a:p>
            <a:r>
              <a:rPr lang="pl-PL" dirty="0" smtClean="0"/>
              <a:t>1. Nauczyciel w obecności innej osoby (wychowawca, pedagog, dyrektor) ma prawo żądać, aby uczeń przekazał mu tę substancję, pokazał zawartość plecaka oraz kieszeni (we własnej odzieży), ewentualnie innych przedmiotów, budzących podejrzenie co do ich związku z poszukiwaną substancją. Nauczyciel nie ma prawa samodzielnie wykonać przeszukania odzieży ani plecaka ucznia- jest to czynność zastrzeżona wyłącznie dla policji.</a:t>
            </a:r>
          </a:p>
          <a:p>
            <a:r>
              <a:rPr lang="pl-PL" dirty="0" smtClean="0"/>
              <a:t>2. O swoich spostrzeżeniach informuje dyrektora szkoły oraz rodziców/opiekunów ucznia </a:t>
            </a:r>
          </a:p>
          <a:p>
            <a:r>
              <a:rPr lang="pl-PL" dirty="0" smtClean="0"/>
              <a:t>i wzywa ich do natychmiastowego stawienia się.</a:t>
            </a:r>
          </a:p>
          <a:p>
            <a:r>
              <a:rPr lang="pl-PL" dirty="0" smtClean="0"/>
              <a:t>3. Jeśli uczeń odmawia przekazania nauczycielowi substancji i pokazania zawartości plecaka, dyrektor wzywa policję, która przeszukuje odzież i przedmioty należące do ucznia oraz zabezpiecza znalezioną substancję do ekspertyzy.</a:t>
            </a:r>
          </a:p>
          <a:p>
            <a:r>
              <a:rPr lang="pl-PL" dirty="0" smtClean="0"/>
              <a:t>4. Jeżeli uczeń wyda substancję dobrowolnie, zabezpiecza się ją i nauczyciel próbuje ustalić w jaki sposób i od kogo uczeń nabył substancję. Dyrektor szkoły informuje </a:t>
            </a:r>
          </a:p>
          <a:p>
            <a:r>
              <a:rPr lang="pl-PL" dirty="0" smtClean="0"/>
              <a:t>o zdarzeniu policję. Całe zdarzenie nauczyciel dokumentuje w formie szczegółowej notatki </a:t>
            </a:r>
          </a:p>
          <a:p>
            <a:r>
              <a:rPr lang="pl-PL" dirty="0" smtClean="0"/>
              <a:t>z ustaleniami i swoimi spostrzeżeniami.</a:t>
            </a:r>
          </a:p>
          <a:p>
            <a:endParaRPr lang="pl-PL" dirty="0"/>
          </a:p>
        </p:txBody>
      </p:sp>
      <p:sp>
        <p:nvSpPr>
          <p:cNvPr id="4" name="Symbol zastępczy numeru slajdu 3"/>
          <p:cNvSpPr>
            <a:spLocks noGrp="1"/>
          </p:cNvSpPr>
          <p:nvPr>
            <p:ph type="sldNum" sz="quarter" idx="10"/>
          </p:nvPr>
        </p:nvSpPr>
        <p:spPr/>
        <p:txBody>
          <a:bodyPr/>
          <a:lstStyle/>
          <a:p>
            <a:fld id="{B58070EF-678D-47DB-81D4-23CFECB6E791}" type="slidenum">
              <a:rPr lang="pl-PL" smtClean="0"/>
              <a:pPr/>
              <a:t>34</a:t>
            </a:fld>
            <a:endParaRPr lang="pl-PL"/>
          </a:p>
        </p:txBody>
      </p:sp>
    </p:spTree>
    <p:extLst>
      <p:ext uri="{BB962C8B-B14F-4D97-AF65-F5344CB8AC3E}">
        <p14:creationId xmlns="" xmlns:p14="http://schemas.microsoft.com/office/powerpoint/2010/main" val="3698022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Gdy szkoła dowiaduje się, że nieletni uczeń używa środków psychoaktywnych:</a:t>
            </a:r>
          </a:p>
          <a:p>
            <a:r>
              <a:rPr lang="pl-PL" dirty="0" smtClean="0"/>
              <a:t>W przypadku u zyskania informacji, że uczeń, który nie ukończył 18 lat, używa alkoholu lub innych środków w celu wprowadzenia się w stan odurzenia, uprawia nierząd lub przejawia inne zachowania świadczące o demoralizacji, nauczyciel powinien podjąć następujące kroki:</a:t>
            </a:r>
          </a:p>
          <a:p>
            <a:r>
              <a:rPr lang="pl-PL" dirty="0" smtClean="0"/>
              <a:t>1. Przekazać uzyskaną informację wychowawcy klasy.</a:t>
            </a:r>
          </a:p>
          <a:p>
            <a:r>
              <a:rPr lang="pl-PL" dirty="0" smtClean="0"/>
              <a:t>2. Wychowawca informuje o fakcie pedagoga szkolnego i dyrektora szkoły.</a:t>
            </a:r>
          </a:p>
          <a:p>
            <a:r>
              <a:rPr lang="pl-PL" dirty="0" smtClean="0"/>
              <a:t>3.Wychowawca wzywa do szkoły rodziców/ opiekunów prawnych ucznia</a:t>
            </a:r>
          </a:p>
          <a:p>
            <a:r>
              <a:rPr lang="pl-PL" dirty="0" smtClean="0"/>
              <a:t> i przekazuje im uzyskaną informację. Przeprowadza z uczniem rozmowę </a:t>
            </a:r>
          </a:p>
          <a:p>
            <a:r>
              <a:rPr lang="pl-PL" dirty="0" smtClean="0"/>
              <a:t>w obecności rodziców. W przypadku potwierdzenia informacji, zobowiązuje ucznia </a:t>
            </a:r>
          </a:p>
          <a:p>
            <a:r>
              <a:rPr lang="pl-PL" dirty="0" smtClean="0"/>
              <a:t>do zaniechania negatywnego postępowania, rodziców zaś do szczególnego nadzoru nad dzieckiem.</a:t>
            </a:r>
          </a:p>
          <a:p>
            <a:r>
              <a:rPr lang="pl-PL" dirty="0" smtClean="0"/>
              <a:t>4. Jeżeli rodzice odmawiają współpracy lub nie stawiają się do szkoły, a nadal </a:t>
            </a:r>
          </a:p>
          <a:p>
            <a:r>
              <a:rPr lang="pl-PL" dirty="0" smtClean="0"/>
              <a:t>z wiarygodnych źródeł napływają informacje o przejawach demoralizacji ich dziecka, dyrektor szkoły pisemnie powiadamia o zaistniałej sytuacji sąd rodzinny lub policję (specjalistę ds. nieletnich).</a:t>
            </a:r>
          </a:p>
          <a:p>
            <a:r>
              <a:rPr lang="pl-PL" dirty="0" smtClean="0"/>
              <a:t>5. Podobnie w sytuacji, gdy szkoła wykorzysta wszystkie dostępne jej środki oddziaływań wychowawczych (rozmowy z rodzicami, ostrzeżenie ucznia, spotkania </a:t>
            </a:r>
          </a:p>
          <a:p>
            <a:r>
              <a:rPr lang="pl-PL" dirty="0" smtClean="0"/>
              <a:t>z pedagogiem), a ich zastosowanie nie przynosi oczekiwanych rezultatów, dyrektor powiadamia sąd rodzinny lub policję.</a:t>
            </a:r>
          </a:p>
          <a:p>
            <a:r>
              <a:rPr lang="pl-PL" dirty="0" smtClean="0"/>
              <a:t>6. Jeżeli zachowania świadczące o demoralizacji przejawia uczeń, który ukończył </a:t>
            </a:r>
          </a:p>
          <a:p>
            <a:r>
              <a:rPr lang="pl-PL" dirty="0" smtClean="0"/>
              <a:t>18 lat, a nie jest to udział w działalności grup przestępczych czy popełnienie przestępstwa,</a:t>
            </a:r>
          </a:p>
          <a:p>
            <a:r>
              <a:rPr lang="pl-PL" dirty="0" smtClean="0"/>
              <a:t> to postępowanie nauczyciela określone jest w Statucie szkoły.</a:t>
            </a:r>
          </a:p>
          <a:p>
            <a:r>
              <a:rPr lang="pl-PL" dirty="0" smtClean="0"/>
              <a:t>7. W przypadku uzyskania informacji o popełnieniu przez ucznia, który ukończył</a:t>
            </a:r>
          </a:p>
          <a:p>
            <a:r>
              <a:rPr lang="pl-PL" dirty="0" smtClean="0"/>
              <a:t>17 lat przestępstwa ściganego z urzędu lub jego udziale w działalności grup przestępczych, zgodnie z art. 304 § 2 kodeksu postępowania karnego, dyrektor szkoły jako przedstawiciel instytucji niezwłocznie zawiadamia o tym prokuratora </a:t>
            </a:r>
          </a:p>
          <a:p>
            <a:r>
              <a:rPr lang="pl-PL" dirty="0" smtClean="0"/>
              <a:t>lub policję.</a:t>
            </a:r>
          </a:p>
          <a:p>
            <a:r>
              <a:rPr lang="pl-PL" dirty="0" smtClean="0"/>
              <a:t>Uwaga!</a:t>
            </a:r>
          </a:p>
          <a:p>
            <a:r>
              <a:rPr lang="pl-PL" dirty="0" smtClean="0"/>
              <a:t>Nie wolno dokonywać samodzielnie przeszukania ucznia i należących do niego rzeczy. Takie uprawnienia ma jedynie policja!</a:t>
            </a:r>
          </a:p>
          <a:p>
            <a:r>
              <a:rPr lang="pl-PL" dirty="0" smtClean="0"/>
              <a:t>Jeśli uczeń odmawia współpracy, należy go powiadomić, że takie zachowanie upoważnia do domniemania, iż posiada przy</a:t>
            </a:r>
          </a:p>
          <a:p>
            <a:r>
              <a:rPr lang="pl-PL" dirty="0" smtClean="0"/>
              <a:t>sobie zakazaną substancję i w związku z tym zostanie wezwana policja. </a:t>
            </a:r>
            <a:endParaRPr lang="pl-PL" dirty="0"/>
          </a:p>
        </p:txBody>
      </p:sp>
      <p:sp>
        <p:nvSpPr>
          <p:cNvPr id="4" name="Symbol zastępczy numeru slajdu 3"/>
          <p:cNvSpPr>
            <a:spLocks noGrp="1"/>
          </p:cNvSpPr>
          <p:nvPr>
            <p:ph type="sldNum" sz="quarter" idx="10"/>
          </p:nvPr>
        </p:nvSpPr>
        <p:spPr/>
        <p:txBody>
          <a:bodyPr/>
          <a:lstStyle/>
          <a:p>
            <a:fld id="{B58070EF-678D-47DB-81D4-23CFECB6E791}" type="slidenum">
              <a:rPr lang="pl-PL" smtClean="0"/>
              <a:pPr/>
              <a:t>35</a:t>
            </a:fld>
            <a:endParaRPr lang="pl-PL"/>
          </a:p>
        </p:txBody>
      </p:sp>
    </p:spTree>
    <p:extLst>
      <p:ext uri="{BB962C8B-B14F-4D97-AF65-F5344CB8AC3E}">
        <p14:creationId xmlns="" xmlns:p14="http://schemas.microsoft.com/office/powerpoint/2010/main" val="340673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58070EF-678D-47DB-81D4-23CFECB6E791}" type="slidenum">
              <a:rPr lang="pl-PL" smtClean="0"/>
              <a:pPr/>
              <a:t>4</a:t>
            </a:fld>
            <a:endParaRPr lang="pl-PL" dirty="0"/>
          </a:p>
        </p:txBody>
      </p:sp>
    </p:spTree>
    <p:extLst>
      <p:ext uri="{BB962C8B-B14F-4D97-AF65-F5344CB8AC3E}">
        <p14:creationId xmlns="" xmlns:p14="http://schemas.microsoft.com/office/powerpoint/2010/main" val="3016409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Popularność substancji psychoaktywnych wśród dzieci i młodzieży jest związana z wieloma czynnikami. Wśród czynników społeczno-kulturowych można wymienić: tendencję do </a:t>
            </a:r>
            <a:r>
              <a:rPr lang="pl-PL" dirty="0" err="1" smtClean="0"/>
              <a:t>medykalizacji</a:t>
            </a:r>
            <a:r>
              <a:rPr lang="pl-PL" dirty="0" smtClean="0"/>
              <a:t> codziennego życia, wizerunek alkoholu i papierosów kreowany w przekazach reklamowych, używanie substancji psychoaktywnych jako element wizerunku społecznego (Sierosławski, Świątkiewicz, 2002). Duże znaczenie mają także potrzeby rozwojowe młodych ludzi, takie jak: potrzeba przynależności, potrzeba afiliacji, potrzeba autonomii oraz zadania rozwojowe okresu wczesnej adolescencji: budowanie własnej tożsamości, określenie na nowo swojej roli w obrębie rodziny oraz w gronie rówieśników</a:t>
            </a:r>
          </a:p>
          <a:p>
            <a:r>
              <a:rPr lang="pl-PL" dirty="0" smtClean="0"/>
              <a:t>Dokonywany jest często podział na narkotyki miękkie i twarde. Za pierwsze uznaje się te, które nie uzależniają fizycznie,</a:t>
            </a:r>
          </a:p>
          <a:p>
            <a:r>
              <a:rPr lang="pl-PL" dirty="0" smtClean="0"/>
              <a:t>za drugie wszystkie pozostałe. Do miękkich zalicza się liście konopi indyjskich oraz substancję pochodną</a:t>
            </a:r>
          </a:p>
          <a:p>
            <a:r>
              <a:rPr lang="pl-PL" dirty="0" smtClean="0"/>
              <a:t>− haszysz, a do twardych opiaty, kokainę oraz amfetaminę. Nie jest to jednak podział do końca zrozumiały, gdyż</a:t>
            </a:r>
          </a:p>
          <a:p>
            <a:r>
              <a:rPr lang="pl-PL" dirty="0" smtClean="0"/>
              <a:t>alkohol metylowy, który jest zaliczany do substancji silnie uzależniających fizycznie, w tym ujęciu nie jest traktowany</a:t>
            </a:r>
          </a:p>
          <a:p>
            <a:r>
              <a:rPr lang="pl-PL" dirty="0" smtClean="0"/>
              <a:t>jako narkotyk. Ponadto uznawanie uzależnienia fizycznego za bardziej groźne jest mylne, gdyż jego leczenie</a:t>
            </a:r>
          </a:p>
          <a:p>
            <a:r>
              <a:rPr lang="pl-PL" dirty="0" smtClean="0"/>
              <a:t>trwa stosunkowo krótko − od kilku do kilkunastu dni. Trudniejsze do wyeliminowania, a czasami wręcz niemożliwe</a:t>
            </a:r>
          </a:p>
          <a:p>
            <a:r>
              <a:rPr lang="pl-PL" dirty="0" smtClean="0"/>
              <a:t>jest uzależnienie psychiczne i społeczne. Zwłaszcza to drugie ze względu na swój charakter odpowiada na zapotrzebowanie</a:t>
            </a:r>
          </a:p>
          <a:p>
            <a:r>
              <a:rPr lang="pl-PL" dirty="0" smtClean="0"/>
              <a:t>wieku adolescencji, jakim jest przynależność do grupy rówieśniczej.</a:t>
            </a:r>
          </a:p>
          <a:p>
            <a:r>
              <a:rPr lang="pl-PL" dirty="0" smtClean="0"/>
              <a:t>Przemysł narkotykowy i jego reklamy</a:t>
            </a:r>
          </a:p>
          <a:p>
            <a:r>
              <a:rPr lang="pl-PL" dirty="0" smtClean="0"/>
              <a:t>Produkcja narkotyków przynosi ogromne zyski, a przedstawiciele tego przemysłu starają się o stały wzrost popytu</a:t>
            </a:r>
          </a:p>
          <a:p>
            <a:r>
              <a:rPr lang="pl-PL" dirty="0" smtClean="0"/>
              <a:t>dla swoich produktów. Głównym odbiorcą tego rynku są ludzie młodzi. Dlatego też reklama kierowana do nich</a:t>
            </a:r>
          </a:p>
          <a:p>
            <a:r>
              <a:rPr lang="pl-PL" dirty="0" smtClean="0"/>
              <a:t>wskazuje, jak zaspokoić ich potrzeby.</a:t>
            </a:r>
          </a:p>
          <a:p>
            <a:r>
              <a:rPr lang="pl-PL" dirty="0" smtClean="0"/>
              <a:t>Podstawowym mechanizmem stosowanym przez procentów narkotyków jest wywołanie w ogólnej świadomości</a:t>
            </a:r>
          </a:p>
          <a:p>
            <a:r>
              <a:rPr lang="pl-PL" dirty="0" smtClean="0"/>
              <a:t>poczucia o powszechności zjawiska. Co jakiś czas w mediach pojawiają się informacje, najczęściej niepotwierdzone</a:t>
            </a:r>
          </a:p>
          <a:p>
            <a:r>
              <a:rPr lang="pl-PL" dirty="0" smtClean="0"/>
              <a:t>żadnymi badaniami, sugerujące, że przeważająca część społeczeństwa ma styczność z substancjami psychoaktywnymi.</a:t>
            </a:r>
          </a:p>
          <a:p>
            <a:r>
              <a:rPr lang="pl-PL" dirty="0" smtClean="0"/>
              <a:t>Prowadzi to do konkluzji, że skoro wszyscy biorą i żyją normalnie, uczą się, pracują, oznacza to, iż informacje</a:t>
            </a:r>
          </a:p>
          <a:p>
            <a:r>
              <a:rPr lang="pl-PL" dirty="0" smtClean="0"/>
              <a:t>o szkodliwości narkotyków są przesadzone. Drugim podstępnym sposobem na zachęcenie młodzieży do</a:t>
            </a:r>
          </a:p>
          <a:p>
            <a:r>
              <a:rPr lang="pl-PL" dirty="0" smtClean="0"/>
              <a:t>przyjmowania substancji psychoaktywnych jest odwoływanie się do autorytetów, jakimi dla młodych ludzi są ich</a:t>
            </a:r>
          </a:p>
          <a:p>
            <a:r>
              <a:rPr lang="pl-PL" dirty="0" smtClean="0"/>
              <a:t>idole. Znani z gazet i telewizji </a:t>
            </a:r>
            <a:r>
              <a:rPr lang="pl-PL" dirty="0" err="1" smtClean="0"/>
              <a:t>celebryci</a:t>
            </a:r>
            <a:r>
              <a:rPr lang="pl-PL" dirty="0" smtClean="0"/>
              <a:t> mówią o swoich doświadczeniach z narkotykami, gloryfikując ich działanie</a:t>
            </a:r>
          </a:p>
          <a:p>
            <a:r>
              <a:rPr lang="pl-PL" dirty="0" smtClean="0"/>
              <a:t>lub bagatelizując negatywny wpływ na jakość życia. Chęć wzorowania się na swoim idolu powoduje, że młodzież</a:t>
            </a:r>
          </a:p>
          <a:p>
            <a:r>
              <a:rPr lang="pl-PL" dirty="0" smtClean="0"/>
              <a:t>naśladuje nie tylko strój i fryzurę, ale również sposób bycia − w tym stosunek do środków psychoaktywnych.</a:t>
            </a:r>
          </a:p>
          <a:p>
            <a:r>
              <a:rPr lang="pl-PL" dirty="0" smtClean="0"/>
              <a:t>Podstępnym sposobem stosowanym w celu zwiększenia podaży jest nadanie narkotykom rangi gadżetu, zabawki.</a:t>
            </a:r>
          </a:p>
          <a:p>
            <a:r>
              <a:rPr lang="pl-PL" dirty="0" smtClean="0"/>
              <a:t>Przykładem mogą być różne przedmioty codziennego użytku, na których umieszczono rysunki liści konopi indyjskich.</a:t>
            </a:r>
          </a:p>
          <a:p>
            <a:r>
              <a:rPr lang="pl-PL" dirty="0" smtClean="0"/>
              <a:t>W podobnym celu niektóre narkotyki przyjmują niewinny wygląd, przykładem jest ekstazy, występujące</a:t>
            </a:r>
          </a:p>
          <a:p>
            <a:r>
              <a:rPr lang="pl-PL" dirty="0" smtClean="0"/>
              <a:t>w postaci małych kolorowych draży z zabawnymi rysunkami.</a:t>
            </a:r>
            <a:endParaRPr lang="pl-PL" dirty="0"/>
          </a:p>
        </p:txBody>
      </p:sp>
      <p:sp>
        <p:nvSpPr>
          <p:cNvPr id="4" name="Symbol zastępczy numeru slajdu 3"/>
          <p:cNvSpPr>
            <a:spLocks noGrp="1"/>
          </p:cNvSpPr>
          <p:nvPr>
            <p:ph type="sldNum" sz="quarter" idx="10"/>
          </p:nvPr>
        </p:nvSpPr>
        <p:spPr/>
        <p:txBody>
          <a:bodyPr/>
          <a:lstStyle/>
          <a:p>
            <a:fld id="{B58070EF-678D-47DB-81D4-23CFECB6E791}" type="slidenum">
              <a:rPr lang="pl-PL" smtClean="0"/>
              <a:pPr/>
              <a:t>5</a:t>
            </a:fld>
            <a:endParaRPr lang="pl-PL"/>
          </a:p>
        </p:txBody>
      </p:sp>
    </p:spTree>
    <p:extLst>
      <p:ext uri="{BB962C8B-B14F-4D97-AF65-F5344CB8AC3E}">
        <p14:creationId xmlns="" xmlns:p14="http://schemas.microsoft.com/office/powerpoint/2010/main" val="3948431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Okres dorastania, określany jako przejściowy pomiędzy dzieciństwem i dorosłością, rozciąga się pomiędzy 10/12 a 20 rokiem życia. Za umowną granicę pomiędzy wczesnym i późnym dorastaniem przyjmuje się 16/17 r.ż.</a:t>
            </a:r>
          </a:p>
          <a:p>
            <a:r>
              <a:rPr lang="pl-PL" dirty="0" smtClean="0"/>
              <a:t>Wczesna dorosłość to czas intensywnych zmian we wszystkich ważnych obszarach funkcjonowania człowieka. Podstawowym zadaniem tego okresu jest budowa silnych podstaw dla autonomii osobowości. Jest to okres formowania własnej tożsamości – poszukiwania odpowiedzi na pytania o to „jaki jestem”, „jakie posiadam zasoby”, „jak postrzegają mnie inni ludzie”. Proces odkrywania siebie wymaga od nastolatka gromadzenia nowych doświadczeń fizycznych, społecznych i intelektualnych (</a:t>
            </a:r>
            <a:r>
              <a:rPr lang="pl-PL" dirty="0" err="1" smtClean="0"/>
              <a:t>Bardziejewska</a:t>
            </a:r>
            <a:r>
              <a:rPr lang="pl-PL" dirty="0" smtClean="0"/>
              <a:t>, 2005; Januszewska 2009a).</a:t>
            </a:r>
          </a:p>
          <a:p>
            <a:endParaRPr lang="pl-PL" dirty="0"/>
          </a:p>
        </p:txBody>
      </p:sp>
      <p:sp>
        <p:nvSpPr>
          <p:cNvPr id="4" name="Symbol zastępczy numeru slajdu 3"/>
          <p:cNvSpPr>
            <a:spLocks noGrp="1"/>
          </p:cNvSpPr>
          <p:nvPr>
            <p:ph type="sldNum" sz="quarter" idx="10"/>
          </p:nvPr>
        </p:nvSpPr>
        <p:spPr/>
        <p:txBody>
          <a:bodyPr/>
          <a:lstStyle/>
          <a:p>
            <a:fld id="{B58070EF-678D-47DB-81D4-23CFECB6E791}" type="slidenum">
              <a:rPr lang="pl-PL" smtClean="0"/>
              <a:pPr/>
              <a:t>6</a:t>
            </a:fld>
            <a:endParaRPr lang="pl-PL"/>
          </a:p>
        </p:txBody>
      </p:sp>
    </p:spTree>
    <p:extLst>
      <p:ext uri="{BB962C8B-B14F-4D97-AF65-F5344CB8AC3E}">
        <p14:creationId xmlns="" xmlns:p14="http://schemas.microsoft.com/office/powerpoint/2010/main" val="2646526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39939" name="Rectangle 2"/>
          <p:cNvSpPr txBox="1">
            <a:spLocks noGrp="1" noChangeArrowheads="1"/>
          </p:cNvSpPr>
          <p:nvPr>
            <p:ph type="body" idx="1"/>
          </p:nvPr>
        </p:nvSpPr>
        <p:spPr>
          <a:xfrm>
            <a:off x="685800" y="4343400"/>
            <a:ext cx="5484813" cy="4114800"/>
          </a:xfrm>
          <a:noFill/>
          <a:ln/>
        </p:spPr>
        <p:txBody>
          <a:bodyPr wrap="none" anchor="ctr"/>
          <a:lstStyle/>
          <a:p>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58070EF-678D-47DB-81D4-23CFECB6E791}" type="slidenum">
              <a:rPr lang="pl-PL" smtClean="0"/>
              <a:pPr/>
              <a:t>8</a:t>
            </a:fld>
            <a:endParaRPr lang="pl-PL"/>
          </a:p>
        </p:txBody>
      </p:sp>
    </p:spTree>
    <p:extLst>
      <p:ext uri="{BB962C8B-B14F-4D97-AF65-F5344CB8AC3E}">
        <p14:creationId xmlns="" xmlns:p14="http://schemas.microsoft.com/office/powerpoint/2010/main" val="291747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58070EF-678D-47DB-81D4-23CFECB6E791}" type="slidenum">
              <a:rPr lang="pl-PL" smtClean="0"/>
              <a:pPr/>
              <a:t>9</a:t>
            </a:fld>
            <a:endParaRPr lang="pl-PL"/>
          </a:p>
        </p:txBody>
      </p:sp>
    </p:spTree>
    <p:extLst>
      <p:ext uri="{BB962C8B-B14F-4D97-AF65-F5344CB8AC3E}">
        <p14:creationId xmlns="" xmlns:p14="http://schemas.microsoft.com/office/powerpoint/2010/main" val="2905512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58070EF-678D-47DB-81D4-23CFECB6E791}" type="slidenum">
              <a:rPr lang="pl-PL" smtClean="0"/>
              <a:pPr/>
              <a:t>10</a:t>
            </a:fld>
            <a:endParaRPr lang="pl-PL"/>
          </a:p>
        </p:txBody>
      </p:sp>
    </p:spTree>
    <p:extLst>
      <p:ext uri="{BB962C8B-B14F-4D97-AF65-F5344CB8AC3E}">
        <p14:creationId xmlns="" xmlns:p14="http://schemas.microsoft.com/office/powerpoint/2010/main" val="110264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W 2011 roku, na zlecenie Krajowego Biura ds. Przeciwdziałania Narkomanii oraz Państwowej Agencji Rozwiązywania Problemów Alkoholowych, zostało przeprowadzone badanie na reprezentatywnej próbie młodzieży szkolnej w wieku 15-16 lat (trzecie klasy gimnazjum) oraz 17-18 lat (drugie ponadgimnazjalne).</a:t>
            </a:r>
          </a:p>
          <a:p>
            <a:r>
              <a:rPr lang="pl-PL" dirty="0" smtClean="0"/>
              <a:t>Pomiar został przeprowadzony w ramach „Europejskiego Programu Badań Ankietowych w Szkołach na temat Alkoholu i Narkomanii” (ESPAD) przez Instytut Psychiatrii i Neurologii.  Celem badania był przede wszystkim pomiar rozpowszechnienia  używania substancji psychoaktywnych przez młodzież, ale również zbadanie opinii i postaw młodych osób wobec substancji legalnych, jak i nielegalnych. Po raz pierwszy w badaniu ESPAD ujęta została tematyka  „dopalaczy”.</a:t>
            </a:r>
            <a:endParaRPr lang="pl-PL" dirty="0"/>
          </a:p>
        </p:txBody>
      </p:sp>
      <p:sp>
        <p:nvSpPr>
          <p:cNvPr id="4" name="Symbol zastępczy numeru slajdu 3"/>
          <p:cNvSpPr>
            <a:spLocks noGrp="1"/>
          </p:cNvSpPr>
          <p:nvPr>
            <p:ph type="sldNum" sz="quarter" idx="10"/>
          </p:nvPr>
        </p:nvSpPr>
        <p:spPr/>
        <p:txBody>
          <a:bodyPr/>
          <a:lstStyle/>
          <a:p>
            <a:fld id="{B58070EF-678D-47DB-81D4-23CFECB6E791}" type="slidenum">
              <a:rPr lang="pl-PL" smtClean="0"/>
              <a:pPr/>
              <a:t>11</a:t>
            </a:fld>
            <a:endParaRPr lang="pl-PL"/>
          </a:p>
        </p:txBody>
      </p:sp>
    </p:spTree>
    <p:extLst>
      <p:ext uri="{BB962C8B-B14F-4D97-AF65-F5344CB8AC3E}">
        <p14:creationId xmlns="" xmlns:p14="http://schemas.microsoft.com/office/powerpoint/2010/main" val="2256608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3" name="Prostokąt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Prostokąt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Prostokąt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Prostokąt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Prostokąt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Prostokąt zaokrąglony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Prostokąt zaokrąglony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Prostokąt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ostokąt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pl-PL" smtClean="0"/>
              <a:t>Kliknij, aby edytować styl</a:t>
            </a:r>
            <a:endParaRPr kumimoji="0" lang="en-US"/>
          </a:p>
        </p:txBody>
      </p:sp>
      <p:sp>
        <p:nvSpPr>
          <p:cNvPr id="9" name="Podtytuł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6705600" y="4206240"/>
            <a:ext cx="960120" cy="457200"/>
          </a:xfrm>
        </p:spPr>
        <p:txBody>
          <a:bodyPr/>
          <a:lstStyle/>
          <a:p>
            <a:fld id="{6E5186E2-49E8-4D61-BC75-86E738A4C5B5}" type="datetimeFigureOut">
              <a:rPr lang="pl-PL" smtClean="0"/>
              <a:pPr/>
              <a:t>2015-03-17</a:t>
            </a:fld>
            <a:endParaRPr lang="pl-PL"/>
          </a:p>
        </p:txBody>
      </p:sp>
      <p:sp>
        <p:nvSpPr>
          <p:cNvPr id="17" name="Symbol zastępczy stopki 16"/>
          <p:cNvSpPr>
            <a:spLocks noGrp="1"/>
          </p:cNvSpPr>
          <p:nvPr>
            <p:ph type="ftr" sz="quarter" idx="11"/>
          </p:nvPr>
        </p:nvSpPr>
        <p:spPr>
          <a:xfrm>
            <a:off x="5410200" y="4205288"/>
            <a:ext cx="1295400" cy="457200"/>
          </a:xfrm>
        </p:spPr>
        <p:txBody>
          <a:bodyPr/>
          <a:lstStyle/>
          <a:p>
            <a:endParaRPr lang="pl-PL"/>
          </a:p>
        </p:txBody>
      </p:sp>
      <p:sp>
        <p:nvSpPr>
          <p:cNvPr id="29" name="Symbol zastępczy numeru slajd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AFE6003-6F86-409C-AE1B-D5275B367D68}"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E5186E2-49E8-4D61-BC75-86E738A4C5B5}" type="datetimeFigureOut">
              <a:rPr lang="pl-PL" smtClean="0"/>
              <a:pPr/>
              <a:t>2015-03-17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AFE6003-6F86-409C-AE1B-D5275B367D68}"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1143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143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E5186E2-49E8-4D61-BC75-86E738A4C5B5}" type="datetimeFigureOut">
              <a:rPr lang="pl-PL" smtClean="0"/>
              <a:pPr/>
              <a:t>2015-03-17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AFE6003-6F86-409C-AE1B-D5275B367D68}"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E5186E2-49E8-4D61-BC75-86E738A4C5B5}" type="datetimeFigureOut">
              <a:rPr lang="pl-PL" smtClean="0"/>
              <a:pPr/>
              <a:t>2015-03-17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AFE6003-6F86-409C-AE1B-D5275B367D68}"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6E5186E2-49E8-4D61-BC75-86E738A4C5B5}" type="datetimeFigureOut">
              <a:rPr lang="pl-PL" smtClean="0"/>
              <a:pPr/>
              <a:t>2015-03-17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AFE6003-6F86-409C-AE1B-D5275B367D68}"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E5186E2-49E8-4D61-BC75-86E738A4C5B5}" type="datetimeFigureOut">
              <a:rPr lang="pl-PL" smtClean="0"/>
              <a:pPr/>
              <a:t>2015-03-17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AFE6003-6F86-409C-AE1B-D5275B367D68}"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381000" y="1143000"/>
            <a:ext cx="8382000" cy="1069848"/>
          </a:xfrm>
        </p:spPr>
        <p:txBody>
          <a:bodyPr anchor="ctr"/>
          <a:lstStyle>
            <a:lvl1pPr>
              <a:defRPr sz="4000" b="0" i="0"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6" name="Symbol zastępczy daty 25"/>
          <p:cNvSpPr>
            <a:spLocks noGrp="1"/>
          </p:cNvSpPr>
          <p:nvPr>
            <p:ph type="dt" sz="half" idx="10"/>
          </p:nvPr>
        </p:nvSpPr>
        <p:spPr/>
        <p:txBody>
          <a:bodyPr rtlCol="0"/>
          <a:lstStyle/>
          <a:p>
            <a:fld id="{6E5186E2-49E8-4D61-BC75-86E738A4C5B5}" type="datetimeFigureOut">
              <a:rPr lang="pl-PL" smtClean="0"/>
              <a:pPr/>
              <a:t>2015-03-17</a:t>
            </a:fld>
            <a:endParaRPr lang="pl-PL"/>
          </a:p>
        </p:txBody>
      </p:sp>
      <p:sp>
        <p:nvSpPr>
          <p:cNvPr id="27" name="Symbol zastępczy numeru slajdu 26"/>
          <p:cNvSpPr>
            <a:spLocks noGrp="1"/>
          </p:cNvSpPr>
          <p:nvPr>
            <p:ph type="sldNum" sz="quarter" idx="11"/>
          </p:nvPr>
        </p:nvSpPr>
        <p:spPr/>
        <p:txBody>
          <a:bodyPr rtlCol="0"/>
          <a:lstStyle/>
          <a:p>
            <a:fld id="{0AFE6003-6F86-409C-AE1B-D5275B367D68}" type="slidenum">
              <a:rPr lang="pl-PL" smtClean="0"/>
              <a:pPr/>
              <a:t>‹#›</a:t>
            </a:fld>
            <a:endParaRPr lang="pl-PL"/>
          </a:p>
        </p:txBody>
      </p:sp>
      <p:sp>
        <p:nvSpPr>
          <p:cNvPr id="28" name="Symbol zastępczy stopki 27"/>
          <p:cNvSpPr>
            <a:spLocks noGrp="1"/>
          </p:cNvSpPr>
          <p:nvPr>
            <p:ph type="ftr" sz="quarter" idx="12"/>
          </p:nvPr>
        </p:nvSpPr>
        <p:spPr/>
        <p:txBody>
          <a:bodyPr rtlCol="0"/>
          <a:lstStyle/>
          <a:p>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a:xfrm>
            <a:off x="6583680" y="612648"/>
            <a:ext cx="957264" cy="457200"/>
          </a:xfrm>
        </p:spPr>
        <p:txBody>
          <a:bodyPr/>
          <a:lstStyle/>
          <a:p>
            <a:fld id="{6E5186E2-49E8-4D61-BC75-86E738A4C5B5}" type="datetimeFigureOut">
              <a:rPr lang="pl-PL" smtClean="0"/>
              <a:pPr/>
              <a:t>2015-03-17</a:t>
            </a:fld>
            <a:endParaRPr lang="pl-PL"/>
          </a:p>
        </p:txBody>
      </p:sp>
      <p:sp>
        <p:nvSpPr>
          <p:cNvPr id="4" name="Symbol zastępczy stopki 3"/>
          <p:cNvSpPr>
            <a:spLocks noGrp="1"/>
          </p:cNvSpPr>
          <p:nvPr>
            <p:ph type="ftr" sz="quarter" idx="11"/>
          </p:nvPr>
        </p:nvSpPr>
        <p:spPr>
          <a:xfrm>
            <a:off x="5257800" y="612648"/>
            <a:ext cx="1325880" cy="457200"/>
          </a:xfrm>
        </p:spPr>
        <p:txBody>
          <a:bodyPr/>
          <a:lstStyle/>
          <a:p>
            <a:endParaRPr lang="pl-PL"/>
          </a:p>
        </p:txBody>
      </p:sp>
      <p:sp>
        <p:nvSpPr>
          <p:cNvPr id="5" name="Symbol zastępczy numeru slajdu 4"/>
          <p:cNvSpPr>
            <a:spLocks noGrp="1"/>
          </p:cNvSpPr>
          <p:nvPr>
            <p:ph type="sldNum" sz="quarter" idx="12"/>
          </p:nvPr>
        </p:nvSpPr>
        <p:spPr>
          <a:xfrm>
            <a:off x="8174736" y="2272"/>
            <a:ext cx="762000" cy="365760"/>
          </a:xfrm>
        </p:spPr>
        <p:txBody>
          <a:bodyPr/>
          <a:lstStyle/>
          <a:p>
            <a:fld id="{0AFE6003-6F86-409C-AE1B-D5275B367D68}"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E5186E2-49E8-4D61-BC75-86E738A4C5B5}" type="datetimeFigureOut">
              <a:rPr lang="pl-PL" smtClean="0"/>
              <a:pPr/>
              <a:t>2015-03-17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AFE6003-6F86-409C-AE1B-D5275B367D68}"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353496" y="1101970"/>
            <a:ext cx="3383280" cy="877824"/>
          </a:xfrm>
        </p:spPr>
        <p:txBody>
          <a:bodyPr anchor="b"/>
          <a:lstStyle>
            <a:lvl1pPr algn="l">
              <a:buNone/>
              <a:defRPr sz="1800" b="1"/>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E5186E2-49E8-4D61-BC75-86E738A4C5B5}" type="datetimeFigureOut">
              <a:rPr lang="pl-PL" smtClean="0"/>
              <a:pPr/>
              <a:t>2015-03-17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AFE6003-6F86-409C-AE1B-D5275B367D68}"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6E5186E2-49E8-4D61-BC75-86E738A4C5B5}" type="datetimeFigureOut">
              <a:rPr lang="pl-PL" smtClean="0"/>
              <a:pPr/>
              <a:t>2015-03-17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AFE6003-6F86-409C-AE1B-D5275B367D68}"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Prostokąt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Prostokąt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Prostokąt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Prostokąt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ostokąt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Prostokąt zaokrąglony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Prostokąt zaokrąglony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Prostokąt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Prostokąt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Prostokąt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Prostokąt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Prostokąt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Prostokąt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ymbol zastępczy tytułu 21"/>
          <p:cNvSpPr>
            <a:spLocks noGrp="1"/>
          </p:cNvSpPr>
          <p:nvPr>
            <p:ph type="title"/>
          </p:nvPr>
        </p:nvSpPr>
        <p:spPr>
          <a:xfrm>
            <a:off x="457200" y="1143000"/>
            <a:ext cx="8229600" cy="1066800"/>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E5186E2-49E8-4D61-BC75-86E738A4C5B5}" type="datetimeFigureOut">
              <a:rPr lang="pl-PL" smtClean="0"/>
              <a:pPr/>
              <a:t>2015-03-17</a:t>
            </a:fld>
            <a:endParaRPr lang="pl-PL"/>
          </a:p>
        </p:txBody>
      </p:sp>
      <p:sp>
        <p:nvSpPr>
          <p:cNvPr id="3" name="Symbol zastępczy stopki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pl-PL"/>
          </a:p>
        </p:txBody>
      </p:sp>
      <p:sp>
        <p:nvSpPr>
          <p:cNvPr id="23" name="Symbol zastępczy numeru slajd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AFE6003-6F86-409C-AE1B-D5275B367D68}"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mtz.waw.p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mailto:otujezowka@wp.p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476672"/>
            <a:ext cx="7848872" cy="2592288"/>
          </a:xfrm>
          <a:solidFill>
            <a:srgbClr val="66FFFF"/>
          </a:solidFill>
          <a:effectLst>
            <a:glow rad="228600">
              <a:schemeClr val="accent2">
                <a:satMod val="175000"/>
                <a:alpha val="40000"/>
              </a:schemeClr>
            </a:glow>
            <a:outerShdw blurRad="50800" dist="25400" dir="5400000" rotWithShape="0">
              <a:srgbClr val="000000">
                <a:alpha val="45000"/>
              </a:srgbClr>
            </a:outerShdw>
          </a:effectLst>
        </p:spPr>
        <p:style>
          <a:lnRef idx="0">
            <a:schemeClr val="accent6"/>
          </a:lnRef>
          <a:fillRef idx="3">
            <a:schemeClr val="accent6"/>
          </a:fillRef>
          <a:effectRef idx="3">
            <a:schemeClr val="accent6"/>
          </a:effectRef>
          <a:fontRef idx="minor">
            <a:schemeClr val="lt1"/>
          </a:fontRef>
        </p:style>
        <p:txBody>
          <a:bodyPr>
            <a:normAutofit/>
          </a:bodyPr>
          <a:lstStyle/>
          <a:p>
            <a:pPr algn="ctr"/>
            <a:r>
              <a:rPr lang="pl-PL" sz="4000" dirty="0">
                <a:solidFill>
                  <a:schemeClr val="tx1"/>
                </a:solidFill>
              </a:rPr>
              <a:t>Używanie </a:t>
            </a:r>
            <a:r>
              <a:rPr lang="pl-PL" sz="4000" dirty="0" smtClean="0">
                <a:solidFill>
                  <a:schemeClr val="tx1"/>
                </a:solidFill>
              </a:rPr>
              <a:t>substancji psychoaktywnych </a:t>
            </a:r>
            <a:r>
              <a:rPr lang="pl-PL" sz="4000" dirty="0">
                <a:solidFill>
                  <a:schemeClr val="tx1"/>
                </a:solidFill>
              </a:rPr>
              <a:t>przez </a:t>
            </a:r>
            <a:r>
              <a:rPr lang="pl-PL" sz="4000" dirty="0" smtClean="0">
                <a:solidFill>
                  <a:schemeClr val="tx1"/>
                </a:solidFill>
              </a:rPr>
              <a:t/>
            </a:r>
            <a:br>
              <a:rPr lang="pl-PL" sz="4000" dirty="0" smtClean="0">
                <a:solidFill>
                  <a:schemeClr val="tx1"/>
                </a:solidFill>
              </a:rPr>
            </a:br>
            <a:r>
              <a:rPr lang="pl-PL" sz="4000" dirty="0" smtClean="0">
                <a:solidFill>
                  <a:schemeClr val="tx1"/>
                </a:solidFill>
              </a:rPr>
              <a:t>uczniów </a:t>
            </a:r>
            <a:r>
              <a:rPr lang="pl-PL" sz="4000" dirty="0">
                <a:solidFill>
                  <a:schemeClr val="tx1"/>
                </a:solidFill>
              </a:rPr>
              <a:t>w kontekście praktyki dnia codziennego w szkole.</a:t>
            </a:r>
          </a:p>
        </p:txBody>
      </p:sp>
      <p:sp>
        <p:nvSpPr>
          <p:cNvPr id="3" name="Podtytuł 2"/>
          <p:cNvSpPr>
            <a:spLocks noGrp="1"/>
          </p:cNvSpPr>
          <p:nvPr>
            <p:ph type="subTitle" idx="1"/>
          </p:nvPr>
        </p:nvSpPr>
        <p:spPr>
          <a:xfrm>
            <a:off x="395536" y="5085184"/>
            <a:ext cx="7673280" cy="1328886"/>
          </a:xfrm>
        </p:spPr>
        <p:txBody>
          <a:bodyPr>
            <a:noAutofit/>
          </a:bodyPr>
          <a:lstStyle/>
          <a:p>
            <a:endParaRPr lang="pl-PL" sz="1600" b="1" dirty="0" smtClean="0"/>
          </a:p>
          <a:p>
            <a:pPr algn="ctr"/>
            <a:r>
              <a:rPr lang="pl-PL" sz="1600" b="1" dirty="0" smtClean="0"/>
              <a:t>Kraków, dnia 17 marca 2015 roku</a:t>
            </a:r>
            <a:endParaRPr lang="pl-PL" sz="1600" b="1" dirty="0"/>
          </a:p>
        </p:txBody>
      </p:sp>
      <p:pic>
        <p:nvPicPr>
          <p:cNvPr id="410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2160" y="4365104"/>
            <a:ext cx="3131840" cy="21602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47142551"/>
      </p:ext>
    </p:extLst>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476672"/>
            <a:ext cx="8784976" cy="1152128"/>
          </a:xfrm>
        </p:spPr>
        <p:txBody>
          <a:bodyPr>
            <a:noAutofit/>
          </a:bodyPr>
          <a:lstStyle/>
          <a:p>
            <a:r>
              <a:rPr lang="pl-PL" sz="3200" b="1" dirty="0">
                <a:solidFill>
                  <a:schemeClr val="accent3">
                    <a:lumMod val="50000"/>
                  </a:schemeClr>
                </a:solidFill>
              </a:rPr>
              <a:t>Postawy uczniów wobec substancji psychoaktywnych - szkoły ponadgimnazjalne</a:t>
            </a:r>
          </a:p>
        </p:txBody>
      </p:sp>
      <p:sp>
        <p:nvSpPr>
          <p:cNvPr id="7" name="Symbol zastępczy zawartości 6"/>
          <p:cNvSpPr>
            <a:spLocks noGrp="1"/>
          </p:cNvSpPr>
          <p:nvPr>
            <p:ph idx="1"/>
          </p:nvPr>
        </p:nvSpPr>
        <p:spPr>
          <a:xfrm>
            <a:off x="179512" y="1556792"/>
            <a:ext cx="8712968" cy="5112568"/>
          </a:xfrm>
        </p:spPr>
        <p:txBody>
          <a:bodyPr>
            <a:noAutofit/>
          </a:bodyPr>
          <a:lstStyle/>
          <a:p>
            <a:pPr>
              <a:spcBef>
                <a:spcPts val="0"/>
              </a:spcBef>
              <a:buNone/>
            </a:pPr>
            <a:r>
              <a:rPr lang="pl-PL" sz="2700" dirty="0" smtClean="0">
                <a:solidFill>
                  <a:srgbClr val="0000FF"/>
                </a:solidFill>
                <a:cs typeface="Times New Roman" pitchFamily="18" charset="0"/>
              </a:rPr>
              <a:t>Uczniowie szkół ponadgimnzajlnych </a:t>
            </a:r>
            <a:r>
              <a:rPr lang="pl-PL" sz="2700" dirty="0" smtClean="0">
                <a:cs typeface="Times New Roman" pitchFamily="18" charset="0"/>
              </a:rPr>
              <a:t>deklarują sięganie po: </a:t>
            </a:r>
          </a:p>
          <a:p>
            <a:pPr>
              <a:spcBef>
                <a:spcPts val="0"/>
              </a:spcBef>
            </a:pPr>
            <a:r>
              <a:rPr lang="pl-PL" sz="2700" dirty="0" smtClean="0">
                <a:cs typeface="Times New Roman" pitchFamily="18" charset="0"/>
              </a:rPr>
              <a:t>kawę: dziewczęta-81%(153os),chłopcy-73%(204),</a:t>
            </a:r>
          </a:p>
          <a:p>
            <a:pPr>
              <a:spcBef>
                <a:spcPts val="0"/>
              </a:spcBef>
            </a:pPr>
            <a:r>
              <a:rPr lang="pl-PL" sz="2700" dirty="0" smtClean="0">
                <a:cs typeface="Times New Roman" pitchFamily="18" charset="0"/>
              </a:rPr>
              <a:t>napoje energetyzujące:dziewczęta-86%(162), chłopcy 83%(232),</a:t>
            </a:r>
          </a:p>
          <a:p>
            <a:pPr>
              <a:spcBef>
                <a:spcPts val="0"/>
              </a:spcBef>
            </a:pPr>
            <a:r>
              <a:rPr lang="pl-PL" sz="2700" dirty="0" smtClean="0">
                <a:cs typeface="Times New Roman" pitchFamily="18" charset="0"/>
              </a:rPr>
              <a:t>alkohol, dziewczęta 79%(150), chłopcy 81%(227),</a:t>
            </a:r>
          </a:p>
          <a:p>
            <a:pPr>
              <a:spcBef>
                <a:spcPts val="0"/>
              </a:spcBef>
            </a:pPr>
            <a:r>
              <a:rPr lang="pl-PL" sz="2700" dirty="0" smtClean="0">
                <a:cs typeface="Times New Roman" pitchFamily="18" charset="0"/>
              </a:rPr>
              <a:t>papierosy, dziewczęta 62%(117), chłopcy 57%(159),</a:t>
            </a:r>
          </a:p>
          <a:p>
            <a:pPr>
              <a:spcBef>
                <a:spcPts val="0"/>
              </a:spcBef>
            </a:pPr>
            <a:r>
              <a:rPr lang="pl-PL" sz="2700" dirty="0" smtClean="0">
                <a:cs typeface="Times New Roman" pitchFamily="18" charset="0"/>
              </a:rPr>
              <a:t>marihuanę, dziewczęta 44%(84), chłopcy 38%(108),</a:t>
            </a:r>
          </a:p>
          <a:p>
            <a:pPr>
              <a:spcBef>
                <a:spcPts val="0"/>
              </a:spcBef>
            </a:pPr>
            <a:r>
              <a:rPr lang="pl-PL" sz="2700" dirty="0" smtClean="0">
                <a:cs typeface="Times New Roman" pitchFamily="18" charset="0"/>
              </a:rPr>
              <a:t>amfetaminę, dziewczęta 1%(2), chłopcy 1%(3</a:t>
            </a:r>
            <a:r>
              <a:rPr lang="pl-PL" sz="2700" dirty="0" smtClean="0">
                <a:cs typeface="Times New Roman" pitchFamily="18" charset="0"/>
              </a:rPr>
              <a:t>),</a:t>
            </a:r>
            <a:endParaRPr lang="pl-PL" sz="2700" dirty="0" smtClean="0">
              <a:cs typeface="Times New Roman" pitchFamily="18" charset="0"/>
            </a:endParaRPr>
          </a:p>
          <a:p>
            <a:pPr>
              <a:spcBef>
                <a:spcPts val="0"/>
              </a:spcBef>
              <a:buNone/>
            </a:pPr>
            <a:r>
              <a:rPr lang="pl-PL" sz="2700" dirty="0" smtClean="0">
                <a:cs typeface="Times New Roman" pitchFamily="18" charset="0"/>
              </a:rPr>
              <a:t>    Nie deklarują sięgania po: dopalacze i leki.</a:t>
            </a:r>
          </a:p>
          <a:p>
            <a:pPr>
              <a:spcBef>
                <a:spcPts val="0"/>
              </a:spcBef>
              <a:buNone/>
            </a:pPr>
            <a:r>
              <a:rPr lang="pl-PL" sz="2700" dirty="0" smtClean="0">
                <a:cs typeface="Times New Roman" pitchFamily="18" charset="0"/>
              </a:rPr>
              <a:t>    Najczęściej inicjacja używania substancji w tej grupie </a:t>
            </a:r>
            <a:r>
              <a:rPr lang="pl-PL" sz="2700" dirty="0" smtClean="0">
                <a:cs typeface="Times New Roman" pitchFamily="18" charset="0"/>
              </a:rPr>
              <a:t/>
            </a:r>
            <a:br>
              <a:rPr lang="pl-PL" sz="2700" dirty="0" smtClean="0">
                <a:cs typeface="Times New Roman" pitchFamily="18" charset="0"/>
              </a:rPr>
            </a:br>
            <a:r>
              <a:rPr lang="pl-PL" sz="2700" dirty="0" smtClean="0">
                <a:cs typeface="Times New Roman" pitchFamily="18" charset="0"/>
              </a:rPr>
              <a:t> badanych </a:t>
            </a:r>
            <a:r>
              <a:rPr lang="pl-PL" sz="2700" dirty="0" smtClean="0">
                <a:cs typeface="Times New Roman" pitchFamily="18" charset="0"/>
              </a:rPr>
              <a:t>przypada powyżej 12 roku życia.</a:t>
            </a:r>
          </a:p>
          <a:p>
            <a:endParaRPr lang="pl-PL" sz="2700" dirty="0"/>
          </a:p>
        </p:txBody>
      </p:sp>
    </p:spTree>
    <p:extLst>
      <p:ext uri="{BB962C8B-B14F-4D97-AF65-F5344CB8AC3E}">
        <p14:creationId xmlns="" xmlns:p14="http://schemas.microsoft.com/office/powerpoint/2010/main" val="486488191"/>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332656"/>
            <a:ext cx="8229600" cy="1066800"/>
          </a:xfrm>
        </p:spPr>
        <p:txBody>
          <a:bodyPr>
            <a:normAutofit/>
          </a:bodyPr>
          <a:lstStyle/>
          <a:p>
            <a:r>
              <a:rPr lang="pl-PL" sz="3200" dirty="0" smtClean="0">
                <a:solidFill>
                  <a:schemeClr val="accent3">
                    <a:lumMod val="50000"/>
                  </a:schemeClr>
                </a:solidFill>
              </a:rPr>
              <a:t>Wyniki badań ESPAD 2011</a:t>
            </a:r>
            <a:endParaRPr lang="pl-PL" sz="3200" dirty="0">
              <a:solidFill>
                <a:schemeClr val="accent3">
                  <a:lumMod val="50000"/>
                </a:schemeClr>
              </a:solidFill>
            </a:endParaRPr>
          </a:p>
        </p:txBody>
      </p:sp>
      <p:sp>
        <p:nvSpPr>
          <p:cNvPr id="3" name="Symbol zastępczy zawartości 2"/>
          <p:cNvSpPr>
            <a:spLocks noGrp="1"/>
          </p:cNvSpPr>
          <p:nvPr>
            <p:ph idx="1"/>
          </p:nvPr>
        </p:nvSpPr>
        <p:spPr>
          <a:xfrm>
            <a:off x="323528" y="1340768"/>
            <a:ext cx="8363272" cy="5233768"/>
          </a:xfrm>
        </p:spPr>
        <p:txBody>
          <a:bodyPr>
            <a:normAutofit lnSpcReduction="10000"/>
          </a:bodyPr>
          <a:lstStyle/>
          <a:p>
            <a:r>
              <a:rPr lang="pl-PL" dirty="0"/>
              <a:t>W 2011 roku, na zlecenie Krajowego Biura ds. Przeciwdziałania Narkomanii oraz Państwowej Agencji Rozwiązywania Problemów </a:t>
            </a:r>
            <a:r>
              <a:rPr lang="pl-PL" dirty="0" smtClean="0"/>
              <a:t>Alkoholowych.</a:t>
            </a:r>
          </a:p>
          <a:p>
            <a:endParaRPr lang="pl-PL" dirty="0" smtClean="0"/>
          </a:p>
          <a:p>
            <a:r>
              <a:rPr lang="pl-PL" dirty="0" smtClean="0"/>
              <a:t>Na </a:t>
            </a:r>
            <a:r>
              <a:rPr lang="pl-PL" dirty="0"/>
              <a:t>reprezentatywnej próbie młodzieży szkolnej w wieku 15-16 lat (trzecie klasy gimnazjum) oraz 17-18 lat (drugie ponadgimnazjalne</a:t>
            </a:r>
            <a:r>
              <a:rPr lang="pl-PL" dirty="0" smtClean="0"/>
              <a:t>).</a:t>
            </a:r>
          </a:p>
          <a:p>
            <a:endParaRPr lang="pl-PL" dirty="0"/>
          </a:p>
          <a:p>
            <a:r>
              <a:rPr lang="pl-PL" dirty="0"/>
              <a:t>Celem badania był pomiar rozpowszechnienia  używania substancji psychoaktywnych przez </a:t>
            </a:r>
            <a:r>
              <a:rPr lang="pl-PL" dirty="0" smtClean="0"/>
              <a:t>młodzież.</a:t>
            </a:r>
            <a:endParaRPr lang="pl-PL" dirty="0"/>
          </a:p>
        </p:txBody>
      </p:sp>
    </p:spTree>
    <p:extLst>
      <p:ext uri="{BB962C8B-B14F-4D97-AF65-F5344CB8AC3E}">
        <p14:creationId xmlns="" xmlns:p14="http://schemas.microsoft.com/office/powerpoint/2010/main" val="409383955"/>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692696"/>
            <a:ext cx="8712968" cy="914400"/>
          </a:xfrm>
        </p:spPr>
        <p:txBody>
          <a:bodyPr>
            <a:noAutofit/>
          </a:bodyPr>
          <a:lstStyle/>
          <a:p>
            <a:r>
              <a:rPr lang="pl-PL" sz="3200" b="1" dirty="0" smtClean="0">
                <a:solidFill>
                  <a:schemeClr val="accent3">
                    <a:lumMod val="50000"/>
                  </a:schemeClr>
                </a:solidFill>
              </a:rPr>
              <a:t>Najbardziej popularne substancje psychoaktywne wśród uczniów      </a:t>
            </a:r>
            <a:endParaRPr lang="pl-PL" sz="3200" dirty="0">
              <a:solidFill>
                <a:schemeClr val="accent3">
                  <a:lumMod val="50000"/>
                </a:schemeClr>
              </a:solidFill>
            </a:endParaRPr>
          </a:p>
        </p:txBody>
      </p:sp>
      <p:sp>
        <p:nvSpPr>
          <p:cNvPr id="3" name="Symbol zastępczy zawartości 2"/>
          <p:cNvSpPr>
            <a:spLocks noGrp="1"/>
          </p:cNvSpPr>
          <p:nvPr>
            <p:ph sz="half" idx="1"/>
          </p:nvPr>
        </p:nvSpPr>
        <p:spPr>
          <a:xfrm>
            <a:off x="221004" y="1700808"/>
            <a:ext cx="5287100" cy="5136762"/>
          </a:xfrm>
        </p:spPr>
        <p:txBody>
          <a:bodyPr>
            <a:normAutofit/>
          </a:bodyPr>
          <a:lstStyle/>
          <a:p>
            <a:r>
              <a:rPr lang="pl-PL" sz="2400" dirty="0" smtClean="0"/>
              <a:t>Chociaż raz w ciągu całego życia </a:t>
            </a:r>
            <a:r>
              <a:rPr lang="pl-PL" sz="2400" b="1" dirty="0" smtClean="0"/>
              <a:t>marihuany</a:t>
            </a:r>
            <a:r>
              <a:rPr lang="pl-PL" sz="2400" dirty="0" smtClean="0"/>
              <a:t> lub </a:t>
            </a:r>
            <a:r>
              <a:rPr lang="pl-PL" sz="2400" b="1" dirty="0" smtClean="0"/>
              <a:t>haszyszu </a:t>
            </a:r>
            <a:r>
              <a:rPr lang="pl-PL" sz="2400" dirty="0" smtClean="0"/>
              <a:t>używało </a:t>
            </a:r>
            <a:r>
              <a:rPr lang="pl-PL" sz="2400" b="1" dirty="0" smtClean="0"/>
              <a:t>24,3%</a:t>
            </a:r>
            <a:r>
              <a:rPr lang="pl-PL" sz="2400" dirty="0" smtClean="0"/>
              <a:t> młodszych uczniów i </a:t>
            </a:r>
            <a:r>
              <a:rPr lang="pl-PL" sz="2400" b="1" dirty="0" smtClean="0"/>
              <a:t>37,3%</a:t>
            </a:r>
            <a:r>
              <a:rPr lang="pl-PL" sz="2400" dirty="0" smtClean="0"/>
              <a:t> starszych uczniów.</a:t>
            </a:r>
          </a:p>
          <a:p>
            <a:endParaRPr lang="pl-PL" sz="2400" dirty="0" smtClean="0"/>
          </a:p>
          <a:p>
            <a:r>
              <a:rPr lang="pl-PL" sz="2400" dirty="0" smtClean="0"/>
              <a:t>Na drugim miejscu pod względem rozpowszechnienia wśród substancji nielegalnych jest </a:t>
            </a:r>
            <a:r>
              <a:rPr lang="pl-PL" sz="2400" b="1" dirty="0" smtClean="0"/>
              <a:t>amfetamina </a:t>
            </a:r>
            <a:r>
              <a:rPr lang="pl-PL" sz="2400" dirty="0" smtClean="0"/>
              <a:t>- ok. </a:t>
            </a:r>
            <a:r>
              <a:rPr lang="pl-PL" sz="2400" b="1" dirty="0" smtClean="0"/>
              <a:t>4,6%</a:t>
            </a:r>
            <a:r>
              <a:rPr lang="pl-PL" sz="2400" dirty="0" smtClean="0"/>
              <a:t> wśród uczniów gimnazjów </a:t>
            </a:r>
            <a:br>
              <a:rPr lang="pl-PL" sz="2400" dirty="0" smtClean="0"/>
            </a:br>
            <a:r>
              <a:rPr lang="pl-PL" sz="2400" dirty="0" smtClean="0"/>
              <a:t>i </a:t>
            </a:r>
            <a:r>
              <a:rPr lang="pl-PL" sz="2400" b="1" dirty="0" smtClean="0"/>
              <a:t>8,3%</a:t>
            </a:r>
            <a:r>
              <a:rPr lang="pl-PL" sz="2400" dirty="0" smtClean="0"/>
              <a:t> wśród uczniów szkół wyższego poziomu.</a:t>
            </a:r>
          </a:p>
        </p:txBody>
      </p:sp>
      <p:pic>
        <p:nvPicPr>
          <p:cNvPr id="5" name="Symbol zastępczy zawartości 4" descr="Hashish.jpg"/>
          <p:cNvPicPr>
            <a:picLocks noGrp="1" noChangeAspect="1"/>
          </p:cNvPicPr>
          <p:nvPr>
            <p:ph sz="half" idx="2"/>
          </p:nvPr>
        </p:nvPicPr>
        <p:blipFill>
          <a:blip r:embed="rId3" cstate="print"/>
          <a:stretch>
            <a:fillRect/>
          </a:stretch>
        </p:blipFill>
        <p:spPr>
          <a:xfrm>
            <a:off x="5514101" y="2276872"/>
            <a:ext cx="3408934" cy="2520280"/>
          </a:xfrm>
          <a:prstGeom prst="rect">
            <a:avLst/>
          </a:prstGeom>
          <a:ln>
            <a:noFill/>
          </a:ln>
          <a:effectLst>
            <a:outerShdw blurRad="292100" dist="139700" dir="2700000" algn="tl" rotWithShape="0">
              <a:srgbClr val="333333">
                <a:alpha val="65000"/>
              </a:srgbClr>
            </a:outerShdw>
          </a:effectLst>
        </p:spPr>
      </p:pic>
      <p:sp>
        <p:nvSpPr>
          <p:cNvPr id="4" name="Prostokąt 3"/>
          <p:cNvSpPr/>
          <p:nvPr/>
        </p:nvSpPr>
        <p:spPr>
          <a:xfrm>
            <a:off x="5508104" y="5301208"/>
            <a:ext cx="3096344" cy="230832"/>
          </a:xfrm>
          <a:prstGeom prst="rect">
            <a:avLst/>
          </a:prstGeom>
        </p:spPr>
        <p:txBody>
          <a:bodyPr wrap="square">
            <a:spAutoFit/>
          </a:bodyPr>
          <a:lstStyle/>
          <a:p>
            <a:r>
              <a:rPr lang="pl-PL" sz="900" dirty="0" smtClean="0"/>
              <a:t>Źródło: http://pl.wikipedia.org/wiki/Haszysz</a:t>
            </a:r>
            <a:endParaRPr lang="pl-PL" sz="900" dirty="0"/>
          </a:p>
        </p:txBody>
      </p:sp>
    </p:spTree>
    <p:extLst>
      <p:ext uri="{BB962C8B-B14F-4D97-AF65-F5344CB8AC3E}">
        <p14:creationId xmlns="" xmlns:p14="http://schemas.microsoft.com/office/powerpoint/2010/main" val="977164609"/>
      </p:ext>
    </p:extLst>
  </p:cSld>
  <p:clrMapOvr>
    <a:masterClrMapping/>
  </p:clrMapOvr>
  <p:transition>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23528" y="1124744"/>
            <a:ext cx="4536504" cy="5328592"/>
          </a:xfrm>
        </p:spPr>
        <p:txBody>
          <a:bodyPr/>
          <a:lstStyle/>
          <a:p>
            <a:r>
              <a:rPr lang="pl-PL" sz="2400" dirty="0" smtClean="0"/>
              <a:t>Większość uczniów stawia </a:t>
            </a:r>
            <a:r>
              <a:rPr lang="pl-PL" sz="2400" b="1" dirty="0" smtClean="0"/>
              <a:t>przetwory konopi </a:t>
            </a:r>
            <a:r>
              <a:rPr lang="pl-PL" sz="2400" dirty="0" smtClean="0"/>
              <a:t>na pierwszym miejscu pod względem rozpowszechnienia.</a:t>
            </a:r>
          </a:p>
          <a:p>
            <a:pPr>
              <a:buNone/>
            </a:pPr>
            <a:r>
              <a:rPr lang="pl-PL" sz="2400" dirty="0" smtClean="0"/>
              <a:t> </a:t>
            </a:r>
          </a:p>
          <a:p>
            <a:r>
              <a:rPr lang="pl-PL" sz="2400" dirty="0" smtClean="0"/>
              <a:t>W klasach trzecich gimnazjów używa tego środka ponad </a:t>
            </a:r>
            <a:r>
              <a:rPr lang="pl-PL" sz="2400" b="1" dirty="0" smtClean="0"/>
              <a:t>10,1%</a:t>
            </a:r>
            <a:r>
              <a:rPr lang="pl-PL" sz="2400" dirty="0" smtClean="0"/>
              <a:t> uczniów, w klasach drugich szkół ponadgimnazjalnych – </a:t>
            </a:r>
            <a:r>
              <a:rPr lang="pl-PL" sz="2400" b="1" dirty="0" smtClean="0"/>
              <a:t>28,5%.</a:t>
            </a:r>
          </a:p>
          <a:p>
            <a:endParaRPr lang="pl-PL" dirty="0"/>
          </a:p>
        </p:txBody>
      </p:sp>
      <p:pic>
        <p:nvPicPr>
          <p:cNvPr id="5" name="Symbol zastępczy zawartości 4" descr="plakat.jpg"/>
          <p:cNvPicPr>
            <a:picLocks noGrp="1" noChangeAspect="1"/>
          </p:cNvPicPr>
          <p:nvPr>
            <p:ph sz="half" idx="2"/>
          </p:nvPr>
        </p:nvPicPr>
        <p:blipFill>
          <a:blip r:embed="rId2" cstate="print"/>
          <a:stretch>
            <a:fillRect/>
          </a:stretch>
        </p:blipFill>
        <p:spPr>
          <a:xfrm>
            <a:off x="4932040" y="836712"/>
            <a:ext cx="3975982" cy="5606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76056" y="6453336"/>
            <a:ext cx="3243263" cy="249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33146211"/>
      </p:ext>
    </p:extLst>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23528" y="620688"/>
            <a:ext cx="8568952" cy="5513824"/>
          </a:xfrm>
        </p:spPr>
        <p:txBody>
          <a:bodyPr/>
          <a:lstStyle/>
          <a:p>
            <a:pPr>
              <a:buNone/>
            </a:pPr>
            <a:r>
              <a:rPr lang="pl-PL" dirty="0" smtClean="0"/>
              <a:t>	</a:t>
            </a:r>
          </a:p>
          <a:p>
            <a:pPr marL="182563" indent="-73025">
              <a:buNone/>
            </a:pPr>
            <a:r>
              <a:rPr lang="pl-PL" sz="2800" dirty="0" smtClean="0"/>
              <a:t> </a:t>
            </a:r>
            <a:r>
              <a:rPr lang="pl-PL" sz="2800" dirty="0" smtClean="0">
                <a:solidFill>
                  <a:schemeClr val="accent3">
                    <a:lumMod val="50000"/>
                  </a:schemeClr>
                </a:solidFill>
              </a:rPr>
              <a:t>Zarówno </a:t>
            </a:r>
            <a:r>
              <a:rPr lang="pl-PL" sz="2800" b="1" dirty="0" smtClean="0">
                <a:solidFill>
                  <a:schemeClr val="accent3">
                    <a:lumMod val="50000"/>
                  </a:schemeClr>
                </a:solidFill>
              </a:rPr>
              <a:t>eksperymentowanie z substancjami nielegalnymi</a:t>
            </a:r>
            <a:r>
              <a:rPr lang="pl-PL" sz="2800" dirty="0" smtClean="0">
                <a:solidFill>
                  <a:schemeClr val="accent3">
                    <a:lumMod val="50000"/>
                  </a:schemeClr>
                </a:solidFill>
              </a:rPr>
              <a:t>, jak ich okazjonalne używanie jest </a:t>
            </a:r>
            <a:r>
              <a:rPr lang="pl-PL" sz="2800" b="1" dirty="0" smtClean="0">
                <a:solidFill>
                  <a:schemeClr val="accent3">
                    <a:lumMod val="50000"/>
                  </a:schemeClr>
                </a:solidFill>
              </a:rPr>
              <a:t>bardziej rozpowszechnione </a:t>
            </a:r>
            <a:r>
              <a:rPr lang="pl-PL" sz="2800" dirty="0" smtClean="0">
                <a:solidFill>
                  <a:schemeClr val="accent3">
                    <a:lumMod val="50000"/>
                  </a:schemeClr>
                </a:solidFill>
              </a:rPr>
              <a:t>wśród </a:t>
            </a:r>
            <a:r>
              <a:rPr lang="pl-PL" sz="2800" b="1" dirty="0" smtClean="0">
                <a:solidFill>
                  <a:schemeClr val="accent3">
                    <a:lumMod val="50000"/>
                  </a:schemeClr>
                </a:solidFill>
              </a:rPr>
              <a:t>chłopców </a:t>
            </a:r>
            <a:r>
              <a:rPr lang="pl-PL" sz="2800" dirty="0" smtClean="0">
                <a:solidFill>
                  <a:schemeClr val="accent3">
                    <a:lumMod val="50000"/>
                  </a:schemeClr>
                </a:solidFill>
              </a:rPr>
              <a:t>niż wśród </a:t>
            </a:r>
            <a:r>
              <a:rPr lang="pl-PL" sz="2800" b="1" dirty="0" smtClean="0">
                <a:solidFill>
                  <a:schemeClr val="accent3">
                    <a:lumMod val="50000"/>
                  </a:schemeClr>
                </a:solidFill>
              </a:rPr>
              <a:t>dziewcząt.</a:t>
            </a:r>
            <a:endParaRPr lang="pl-PL" sz="2800" dirty="0">
              <a:solidFill>
                <a:schemeClr val="accent3">
                  <a:lumMod val="50000"/>
                </a:schemeClr>
              </a:solidFill>
            </a:endParaRPr>
          </a:p>
        </p:txBody>
      </p:sp>
      <p:pic>
        <p:nvPicPr>
          <p:cNvPr id="5" name="Symbol zastępczy zawartości 4" descr="picie.jpg"/>
          <p:cNvPicPr>
            <a:picLocks noGrp="1" noChangeAspect="1"/>
          </p:cNvPicPr>
          <p:nvPr>
            <p:ph sz="half" idx="2"/>
          </p:nvPr>
        </p:nvPicPr>
        <p:blipFill>
          <a:blip r:embed="rId2" cstate="print"/>
          <a:stretch>
            <a:fillRect/>
          </a:stretch>
        </p:blipFill>
        <p:spPr>
          <a:xfrm>
            <a:off x="3995936" y="2738655"/>
            <a:ext cx="4071352" cy="3593322"/>
          </a:xfrm>
        </p:spPr>
      </p:pic>
      <p:sp>
        <p:nvSpPr>
          <p:cNvPr id="2" name="Prostokąt 1"/>
          <p:cNvSpPr/>
          <p:nvPr/>
        </p:nvSpPr>
        <p:spPr>
          <a:xfrm>
            <a:off x="3923928" y="6381328"/>
            <a:ext cx="4572000" cy="369332"/>
          </a:xfrm>
          <a:prstGeom prst="rect">
            <a:avLst/>
          </a:prstGeom>
        </p:spPr>
        <p:txBody>
          <a:bodyPr>
            <a:spAutoFit/>
          </a:bodyPr>
          <a:lstStyle/>
          <a:p>
            <a:r>
              <a:rPr lang="pl-PL" sz="900" dirty="0" smtClean="0"/>
              <a:t>Źródło: http://www.jhunewsletter.com/2012/10/11/media-encourages-teen-drinking-44814/</a:t>
            </a:r>
            <a:endParaRPr lang="pl-PL" sz="900" dirty="0"/>
          </a:p>
        </p:txBody>
      </p:sp>
    </p:spTree>
    <p:extLst>
      <p:ext uri="{BB962C8B-B14F-4D97-AF65-F5344CB8AC3E}">
        <p14:creationId xmlns="" xmlns:p14="http://schemas.microsoft.com/office/powerpoint/2010/main" val="3727262375"/>
      </p:ext>
    </p:extLst>
  </p:cSld>
  <p:clrMapOvr>
    <a:masterClrMapping/>
  </p:clrMapOvr>
  <p:transition>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23528" y="908720"/>
            <a:ext cx="8435280" cy="3217912"/>
          </a:xfrm>
        </p:spPr>
        <p:txBody>
          <a:bodyPr/>
          <a:lstStyle/>
          <a:p>
            <a:pPr>
              <a:buNone/>
            </a:pPr>
            <a:r>
              <a:rPr lang="pl-PL" dirty="0" smtClean="0"/>
              <a:t>	</a:t>
            </a:r>
            <a:r>
              <a:rPr lang="pl-PL" sz="2800" dirty="0" smtClean="0">
                <a:solidFill>
                  <a:schemeClr val="accent3">
                    <a:lumMod val="50000"/>
                  </a:schemeClr>
                </a:solidFill>
              </a:rPr>
              <a:t>Niemal wszyscy badani słyszeli o „</a:t>
            </a:r>
            <a:r>
              <a:rPr lang="pl-PL" sz="2800" b="1" dirty="0" smtClean="0">
                <a:solidFill>
                  <a:schemeClr val="accent3">
                    <a:lumMod val="50000"/>
                  </a:schemeClr>
                </a:solidFill>
              </a:rPr>
              <a:t>dopalaczach</a:t>
            </a:r>
            <a:r>
              <a:rPr lang="pl-PL" sz="2800" dirty="0" smtClean="0">
                <a:solidFill>
                  <a:schemeClr val="accent3">
                    <a:lumMod val="50000"/>
                  </a:schemeClr>
                </a:solidFill>
              </a:rPr>
              <a:t>”, jednak tylko </a:t>
            </a:r>
            <a:r>
              <a:rPr lang="pl-PL" sz="2800" b="1" dirty="0" smtClean="0">
                <a:solidFill>
                  <a:schemeClr val="accent3">
                    <a:lumMod val="50000"/>
                  </a:schemeClr>
                </a:solidFill>
              </a:rPr>
              <a:t>15,3%</a:t>
            </a:r>
            <a:r>
              <a:rPr lang="pl-PL" sz="2800" dirty="0" smtClean="0">
                <a:solidFill>
                  <a:schemeClr val="accent3">
                    <a:lumMod val="50000"/>
                  </a:schemeClr>
                </a:solidFill>
              </a:rPr>
              <a:t> uczniów klas trzecich gimnazjów i </a:t>
            </a:r>
            <a:r>
              <a:rPr lang="pl-PL" sz="2800" b="1" dirty="0" smtClean="0">
                <a:solidFill>
                  <a:schemeClr val="accent3">
                    <a:lumMod val="50000"/>
                  </a:schemeClr>
                </a:solidFill>
              </a:rPr>
              <a:t>21,6%</a:t>
            </a:r>
            <a:r>
              <a:rPr lang="pl-PL" sz="2800" dirty="0" smtClean="0">
                <a:solidFill>
                  <a:schemeClr val="accent3">
                    <a:lumMod val="50000"/>
                  </a:schemeClr>
                </a:solidFill>
              </a:rPr>
              <a:t> uczniów klas drugich szkół ponadgimnazjalnych było kiedykolwiek w sklepie z „dopalaczami”.</a:t>
            </a:r>
            <a:endParaRPr lang="pl-PL" sz="2800" dirty="0">
              <a:solidFill>
                <a:schemeClr val="accent3">
                  <a:lumMod val="50000"/>
                </a:schemeClr>
              </a:solidFill>
            </a:endParaRPr>
          </a:p>
        </p:txBody>
      </p:sp>
      <p:pic>
        <p:nvPicPr>
          <p:cNvPr id="5" name="Symbol zastępczy zawartości 4" descr="dopalacze.jpg"/>
          <p:cNvPicPr>
            <a:picLocks noGrp="1" noChangeAspect="1"/>
          </p:cNvPicPr>
          <p:nvPr>
            <p:ph sz="half" idx="2"/>
          </p:nvPr>
        </p:nvPicPr>
        <p:blipFill>
          <a:blip r:embed="rId3" cstate="print"/>
          <a:stretch>
            <a:fillRect/>
          </a:stretch>
        </p:blipFill>
        <p:spPr>
          <a:xfrm>
            <a:off x="3635896" y="2852936"/>
            <a:ext cx="5040560" cy="3528392"/>
          </a:xfrm>
          <a:prstGeom prst="rect">
            <a:avLst/>
          </a:prstGeom>
          <a:ln>
            <a:noFill/>
          </a:ln>
          <a:effectLst>
            <a:softEdge rad="112500"/>
          </a:effectLst>
        </p:spPr>
      </p:pic>
      <p:sp>
        <p:nvSpPr>
          <p:cNvPr id="2" name="Prostokąt 1"/>
          <p:cNvSpPr/>
          <p:nvPr/>
        </p:nvSpPr>
        <p:spPr>
          <a:xfrm>
            <a:off x="3760079" y="6309320"/>
            <a:ext cx="1805302" cy="230832"/>
          </a:xfrm>
          <a:prstGeom prst="rect">
            <a:avLst/>
          </a:prstGeom>
        </p:spPr>
        <p:txBody>
          <a:bodyPr wrap="none">
            <a:spAutoFit/>
          </a:bodyPr>
          <a:lstStyle/>
          <a:p>
            <a:r>
              <a:rPr lang="pl-PL" sz="900" dirty="0" smtClean="0"/>
              <a:t>Źródło: http://poznan.gazeta.pl</a:t>
            </a:r>
            <a:endParaRPr lang="pl-PL" sz="900" dirty="0"/>
          </a:p>
        </p:txBody>
      </p:sp>
    </p:spTree>
    <p:extLst>
      <p:ext uri="{BB962C8B-B14F-4D97-AF65-F5344CB8AC3E}">
        <p14:creationId xmlns="" xmlns:p14="http://schemas.microsoft.com/office/powerpoint/2010/main" val="4073453998"/>
      </p:ext>
    </p:extLst>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692696"/>
            <a:ext cx="8229600" cy="1069848"/>
          </a:xfrm>
        </p:spPr>
        <p:txBody>
          <a:bodyPr>
            <a:normAutofit fontScale="90000"/>
          </a:bodyPr>
          <a:lstStyle/>
          <a:p>
            <a:r>
              <a:rPr lang="pl-PL" b="1" dirty="0" smtClean="0">
                <a:solidFill>
                  <a:schemeClr val="accent3">
                    <a:lumMod val="50000"/>
                  </a:schemeClr>
                </a:solidFill>
              </a:rPr>
              <a:t>Symptomy – po czym poznać ucznia zagrożonego?</a:t>
            </a:r>
            <a:endParaRPr lang="pl-PL" b="1" dirty="0">
              <a:solidFill>
                <a:schemeClr val="accent3">
                  <a:lumMod val="50000"/>
                </a:schemeClr>
              </a:solidFill>
            </a:endParaRPr>
          </a:p>
        </p:txBody>
      </p:sp>
      <p:pic>
        <p:nvPicPr>
          <p:cNvPr id="174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19872" y="2780928"/>
            <a:ext cx="4144195" cy="2736304"/>
          </a:xfrm>
          <a:prstGeom prst="rect">
            <a:avLst/>
          </a:prstGeom>
          <a:noFill/>
          <a:ln w="76200">
            <a:solidFill>
              <a:srgbClr val="FF0000"/>
            </a:solidFill>
          </a:ln>
          <a:effectLst>
            <a:glow rad="228600">
              <a:schemeClr val="accent4">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Prostokąt 4"/>
          <p:cNvSpPr/>
          <p:nvPr/>
        </p:nvSpPr>
        <p:spPr>
          <a:xfrm>
            <a:off x="4283968" y="5805264"/>
            <a:ext cx="2002604" cy="215444"/>
          </a:xfrm>
          <a:prstGeom prst="rect">
            <a:avLst/>
          </a:prstGeom>
        </p:spPr>
        <p:txBody>
          <a:bodyPr wrap="square">
            <a:spAutoFit/>
          </a:bodyPr>
          <a:lstStyle/>
          <a:p>
            <a:r>
              <a:rPr lang="pl-PL" sz="800" dirty="0" smtClean="0"/>
              <a:t>Źródło: http://poznan.gazeta.pl</a:t>
            </a:r>
            <a:endParaRPr lang="pl-PL" sz="800" dirty="0"/>
          </a:p>
        </p:txBody>
      </p:sp>
    </p:spTree>
    <p:extLst>
      <p:ext uri="{BB962C8B-B14F-4D97-AF65-F5344CB8AC3E}">
        <p14:creationId xmlns="" xmlns:p14="http://schemas.microsoft.com/office/powerpoint/2010/main" val="465059070"/>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620688"/>
            <a:ext cx="8229600" cy="1066800"/>
          </a:xfrm>
        </p:spPr>
        <p:txBody>
          <a:bodyPr>
            <a:normAutofit/>
          </a:bodyPr>
          <a:lstStyle/>
          <a:p>
            <a:r>
              <a:rPr lang="pl-PL" sz="3200" b="1" dirty="0" smtClean="0">
                <a:solidFill>
                  <a:schemeClr val="accent3">
                    <a:lumMod val="50000"/>
                  </a:schemeClr>
                </a:solidFill>
              </a:rPr>
              <a:t>Symptomy – po czym poznać, że uczeń jest pod wpływem?</a:t>
            </a:r>
            <a:endParaRPr lang="pl-PL" sz="3200" b="1" dirty="0">
              <a:solidFill>
                <a:schemeClr val="accent3">
                  <a:lumMod val="50000"/>
                </a:schemeClr>
              </a:solidFill>
            </a:endParaRPr>
          </a:p>
        </p:txBody>
      </p:sp>
      <p:sp>
        <p:nvSpPr>
          <p:cNvPr id="3" name="Symbol zastępczy zawartości 2"/>
          <p:cNvSpPr>
            <a:spLocks noGrp="1"/>
          </p:cNvSpPr>
          <p:nvPr>
            <p:ph sz="half" idx="1"/>
          </p:nvPr>
        </p:nvSpPr>
        <p:spPr>
          <a:xfrm>
            <a:off x="467544" y="1700808"/>
            <a:ext cx="4680520" cy="4824536"/>
          </a:xfrm>
        </p:spPr>
        <p:txBody>
          <a:bodyPr>
            <a:noAutofit/>
          </a:bodyPr>
          <a:lstStyle/>
          <a:p>
            <a:r>
              <a:rPr lang="pl-PL" sz="2800" dirty="0"/>
              <a:t>nieoczekiwane i powtarzające się zmiany </a:t>
            </a:r>
            <a:r>
              <a:rPr lang="pl-PL" sz="2800" dirty="0" smtClean="0"/>
              <a:t>nastroju,</a:t>
            </a:r>
          </a:p>
          <a:p>
            <a:r>
              <a:rPr lang="pl-PL" sz="2800" dirty="0"/>
              <a:t>niespotykana dotąd agresja</a:t>
            </a:r>
            <a:r>
              <a:rPr lang="pl-PL" sz="2800" dirty="0" smtClean="0"/>
              <a:t>,</a:t>
            </a:r>
            <a:endParaRPr lang="pl-PL" sz="2800" dirty="0"/>
          </a:p>
          <a:p>
            <a:r>
              <a:rPr lang="pl-PL" sz="2800" dirty="0"/>
              <a:t>utrata lub nagły wzrost apetytu</a:t>
            </a:r>
            <a:r>
              <a:rPr lang="pl-PL" sz="2800" dirty="0" smtClean="0"/>
              <a:t>,</a:t>
            </a:r>
            <a:endParaRPr lang="pl-PL" sz="2800" dirty="0"/>
          </a:p>
          <a:p>
            <a:r>
              <a:rPr lang="pl-PL" sz="2800" dirty="0"/>
              <a:t>ospałość i senność</a:t>
            </a:r>
            <a:r>
              <a:rPr lang="pl-PL" sz="2800" dirty="0" smtClean="0"/>
              <a:t>,</a:t>
            </a:r>
            <a:endParaRPr lang="pl-PL" sz="2800" dirty="0"/>
          </a:p>
          <a:p>
            <a:r>
              <a:rPr lang="pl-PL" sz="2800" dirty="0"/>
              <a:t>niezwykłe plamy, zapachy lub znaki na ciele i </a:t>
            </a:r>
            <a:r>
              <a:rPr lang="pl-PL" sz="2800" dirty="0" smtClean="0"/>
              <a:t>ubraniu,</a:t>
            </a:r>
            <a:endParaRPr lang="pl-PL" sz="2800" dirty="0"/>
          </a:p>
          <a:p>
            <a:endParaRPr lang="pl-PL" sz="2800" dirty="0"/>
          </a:p>
        </p:txBody>
      </p:sp>
      <p:pic>
        <p:nvPicPr>
          <p:cNvPr id="13314" name="Picture 2"/>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4259" y="1916832"/>
            <a:ext cx="3824687" cy="2520280"/>
          </a:xfrm>
          <a:prstGeom prst="rect">
            <a:avLst/>
          </a:prstGeom>
          <a:noFill/>
          <a:ln w="76200">
            <a:solidFill>
              <a:schemeClr val="bg1">
                <a:lumMod val="50000"/>
              </a:schemeClr>
            </a:solidFill>
          </a:ln>
          <a:effectLst>
            <a:glow rad="228600">
              <a:schemeClr val="accent5">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pole tekstowe 4"/>
          <p:cNvSpPr txBox="1"/>
          <p:nvPr/>
        </p:nvSpPr>
        <p:spPr>
          <a:xfrm>
            <a:off x="4738446" y="4695456"/>
            <a:ext cx="3600400" cy="230832"/>
          </a:xfrm>
          <a:prstGeom prst="rect">
            <a:avLst/>
          </a:prstGeom>
          <a:noFill/>
        </p:spPr>
        <p:txBody>
          <a:bodyPr wrap="square" rtlCol="0">
            <a:spAutoFit/>
          </a:bodyPr>
          <a:lstStyle/>
          <a:p>
            <a:r>
              <a:rPr lang="pl-PL" sz="900" dirty="0" smtClean="0"/>
              <a:t>Źródło: https://portal.abczdrowie.pl</a:t>
            </a:r>
            <a:endParaRPr lang="pl-PL" sz="900" dirty="0"/>
          </a:p>
        </p:txBody>
      </p:sp>
    </p:spTree>
    <p:extLst>
      <p:ext uri="{BB962C8B-B14F-4D97-AF65-F5344CB8AC3E}">
        <p14:creationId xmlns="" xmlns:p14="http://schemas.microsoft.com/office/powerpoint/2010/main" val="2045005068"/>
      </p:ext>
    </p:extLst>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23528" y="908720"/>
            <a:ext cx="4824536" cy="5688632"/>
          </a:xfrm>
        </p:spPr>
        <p:txBody>
          <a:bodyPr>
            <a:noAutofit/>
          </a:bodyPr>
          <a:lstStyle/>
          <a:p>
            <a:r>
              <a:rPr lang="pl-PL" sz="2800" dirty="0"/>
              <a:t>stopniowy zanik zainteresowania szkołą, hobby, </a:t>
            </a:r>
            <a:r>
              <a:rPr lang="pl-PL" sz="2800" dirty="0" smtClean="0"/>
              <a:t>przyjaciółmi,</a:t>
            </a:r>
          </a:p>
          <a:p>
            <a:r>
              <a:rPr lang="pl-PL" sz="2800" dirty="0"/>
              <a:t>nowe </a:t>
            </a:r>
            <a:r>
              <a:rPr lang="pl-PL" sz="2800" dirty="0" smtClean="0"/>
              <a:t>znajomości,</a:t>
            </a:r>
          </a:p>
          <a:p>
            <a:r>
              <a:rPr lang="pl-PL" sz="2800" dirty="0" smtClean="0"/>
              <a:t>używanie slangu;</a:t>
            </a:r>
          </a:p>
          <a:p>
            <a:r>
              <a:rPr lang="pl-PL" sz="2800" dirty="0"/>
              <a:t>zwiększone ilości dowiedzionych </a:t>
            </a:r>
            <a:r>
              <a:rPr lang="pl-PL" sz="2800" dirty="0" smtClean="0"/>
              <a:t>kłamstw,</a:t>
            </a:r>
          </a:p>
          <a:p>
            <a:r>
              <a:rPr lang="pl-PL" sz="2800" dirty="0"/>
              <a:t>znikanie pieniędzy lub wartościowych rzeczy z domu</a:t>
            </a:r>
            <a:r>
              <a:rPr lang="pl-PL" sz="2400" dirty="0"/>
              <a:t>.</a:t>
            </a:r>
          </a:p>
        </p:txBody>
      </p:sp>
      <p:pic>
        <p:nvPicPr>
          <p:cNvPr id="14338" name="Picture 2"/>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tretch>
            <a:fillRect/>
          </a:stretch>
        </p:blipFill>
        <p:spPr bwMode="auto">
          <a:xfrm>
            <a:off x="5606064" y="1268760"/>
            <a:ext cx="3145445" cy="4032448"/>
          </a:xfrm>
          <a:prstGeom prst="rect">
            <a:avLst/>
          </a:prstGeom>
          <a:noFill/>
          <a:ln w="76200">
            <a:solidFill>
              <a:schemeClr val="accent3">
                <a:lumMod val="60000"/>
                <a:lumOff val="40000"/>
              </a:schemeClr>
            </a:solidFill>
          </a:ln>
          <a:effectLst>
            <a:glow rad="228600">
              <a:schemeClr val="accent5">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Prostokąt 4"/>
          <p:cNvSpPr/>
          <p:nvPr/>
        </p:nvSpPr>
        <p:spPr>
          <a:xfrm>
            <a:off x="5004048" y="5877272"/>
            <a:ext cx="4572000" cy="230832"/>
          </a:xfrm>
          <a:prstGeom prst="rect">
            <a:avLst/>
          </a:prstGeom>
        </p:spPr>
        <p:txBody>
          <a:bodyPr>
            <a:spAutoFit/>
          </a:bodyPr>
          <a:lstStyle/>
          <a:p>
            <a:r>
              <a:rPr lang="pl-PL" sz="900" dirty="0" smtClean="0"/>
              <a:t>Źródło: http://odmiennestanyswiadomosci.blogspot.com/</a:t>
            </a:r>
            <a:endParaRPr lang="pl-PL" sz="900" dirty="0"/>
          </a:p>
        </p:txBody>
      </p:sp>
    </p:spTree>
    <p:extLst>
      <p:ext uri="{BB962C8B-B14F-4D97-AF65-F5344CB8AC3E}">
        <p14:creationId xmlns="" xmlns:p14="http://schemas.microsoft.com/office/powerpoint/2010/main" val="2600678791"/>
      </p:ext>
    </p:extLst>
  </p:cSld>
  <p:clrMapOvr>
    <a:masterClrMapping/>
  </p:clrMapOvr>
  <p:transition>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620688"/>
            <a:ext cx="8784976" cy="1066800"/>
          </a:xfrm>
        </p:spPr>
        <p:txBody>
          <a:bodyPr>
            <a:normAutofit/>
          </a:bodyPr>
          <a:lstStyle/>
          <a:p>
            <a:r>
              <a:rPr lang="pl-PL" sz="3200" b="1" dirty="0" smtClean="0">
                <a:solidFill>
                  <a:schemeClr val="accent3">
                    <a:lumMod val="50000"/>
                  </a:schemeClr>
                </a:solidFill>
              </a:rPr>
              <a:t>Akcesoria - co powinno zwrócić uwagę dorosłych?</a:t>
            </a:r>
            <a:endParaRPr lang="pl-PL" sz="3200" b="1" dirty="0">
              <a:solidFill>
                <a:schemeClr val="accent3">
                  <a:lumMod val="50000"/>
                </a:schemeClr>
              </a:solidFill>
            </a:endParaRPr>
          </a:p>
        </p:txBody>
      </p:sp>
      <p:sp>
        <p:nvSpPr>
          <p:cNvPr id="3" name="Symbol zastępczy zawartości 2"/>
          <p:cNvSpPr>
            <a:spLocks noGrp="1"/>
          </p:cNvSpPr>
          <p:nvPr>
            <p:ph sz="half" idx="1"/>
          </p:nvPr>
        </p:nvSpPr>
        <p:spPr>
          <a:xfrm>
            <a:off x="467544" y="1700808"/>
            <a:ext cx="4968552" cy="4896544"/>
          </a:xfrm>
        </p:spPr>
        <p:txBody>
          <a:bodyPr>
            <a:normAutofit lnSpcReduction="10000"/>
          </a:bodyPr>
          <a:lstStyle/>
          <a:p>
            <a:r>
              <a:rPr lang="pl-PL" sz="2800" dirty="0"/>
              <a:t>resztek narkotyków w niewielkich woreczkach </a:t>
            </a:r>
            <a:r>
              <a:rPr lang="pl-PL" sz="2800" dirty="0" smtClean="0"/>
              <a:t>foliowych,</a:t>
            </a:r>
          </a:p>
          <a:p>
            <a:r>
              <a:rPr lang="pl-PL" sz="2800" dirty="0" smtClean="0"/>
              <a:t>fajki wodne,</a:t>
            </a:r>
            <a:endParaRPr lang="pl-PL" sz="2800" dirty="0"/>
          </a:p>
          <a:p>
            <a:r>
              <a:rPr lang="pl-PL" sz="2800" dirty="0" smtClean="0"/>
              <a:t>fifki</a:t>
            </a:r>
            <a:r>
              <a:rPr lang="pl-PL" sz="2800" dirty="0"/>
              <a:t>, bibułki do </a:t>
            </a:r>
            <a:r>
              <a:rPr lang="pl-PL" sz="2800" dirty="0" smtClean="0"/>
              <a:t>papierosów, lufki,</a:t>
            </a:r>
            <a:endParaRPr lang="pl-PL" sz="2800" dirty="0"/>
          </a:p>
          <a:p>
            <a:r>
              <a:rPr lang="pl-PL" sz="2800" dirty="0" smtClean="0"/>
              <a:t>kadzidełka</a:t>
            </a:r>
            <a:r>
              <a:rPr lang="pl-PL" sz="2800" dirty="0"/>
              <a:t>, odświeżacze </a:t>
            </a:r>
            <a:r>
              <a:rPr lang="pl-PL" sz="2800" dirty="0" smtClean="0"/>
              <a:t>powietrza,</a:t>
            </a:r>
            <a:endParaRPr lang="pl-PL" sz="2800" dirty="0"/>
          </a:p>
          <a:p>
            <a:r>
              <a:rPr lang="pl-PL" sz="2800" dirty="0" smtClean="0"/>
              <a:t>torebki </a:t>
            </a:r>
            <a:r>
              <a:rPr lang="pl-PL" sz="2800" dirty="0"/>
              <a:t>strunowe, zawiniątka z foli </a:t>
            </a:r>
            <a:r>
              <a:rPr lang="pl-PL" sz="2800" dirty="0" smtClean="0"/>
              <a:t>aluminiowej.</a:t>
            </a:r>
          </a:p>
          <a:p>
            <a:endParaRPr lang="pl-PL" dirty="0"/>
          </a:p>
        </p:txBody>
      </p:sp>
      <p:pic>
        <p:nvPicPr>
          <p:cNvPr id="7170"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tretch>
            <a:fillRect/>
          </a:stretch>
        </p:blipFill>
        <p:spPr bwMode="auto">
          <a:xfrm>
            <a:off x="5724128" y="1772816"/>
            <a:ext cx="3151311" cy="4146930"/>
          </a:xfrm>
          <a:prstGeom prst="rect">
            <a:avLst/>
          </a:prstGeom>
          <a:noFill/>
          <a:ln w="76200">
            <a:solidFill>
              <a:schemeClr val="tx1"/>
            </a:solidFill>
          </a:ln>
          <a:effectLst>
            <a:glow rad="228600">
              <a:schemeClr val="accent3">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pole tekstowe 4"/>
          <p:cNvSpPr txBox="1"/>
          <p:nvPr/>
        </p:nvSpPr>
        <p:spPr>
          <a:xfrm>
            <a:off x="5436096" y="6093296"/>
            <a:ext cx="3312368" cy="369332"/>
          </a:xfrm>
          <a:prstGeom prst="rect">
            <a:avLst/>
          </a:prstGeom>
          <a:noFill/>
        </p:spPr>
        <p:txBody>
          <a:bodyPr wrap="square" rtlCol="0">
            <a:spAutoFit/>
          </a:bodyPr>
          <a:lstStyle/>
          <a:p>
            <a:r>
              <a:rPr lang="pl-PL" sz="900" dirty="0" smtClean="0"/>
              <a:t>Źródło: http://www.staszowskie.pl/content/pomyslowy-amator-narkotykow</a:t>
            </a:r>
            <a:endParaRPr lang="pl-PL" sz="900" dirty="0"/>
          </a:p>
        </p:txBody>
      </p:sp>
    </p:spTree>
    <p:extLst>
      <p:ext uri="{BB962C8B-B14F-4D97-AF65-F5344CB8AC3E}">
        <p14:creationId xmlns="" xmlns:p14="http://schemas.microsoft.com/office/powerpoint/2010/main" val="1096669007"/>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332656"/>
            <a:ext cx="8229600" cy="1066800"/>
          </a:xfrm>
        </p:spPr>
        <p:txBody>
          <a:bodyPr>
            <a:normAutofit/>
          </a:bodyPr>
          <a:lstStyle/>
          <a:p>
            <a:r>
              <a:rPr lang="pl-PL" sz="3200" b="1" dirty="0" smtClean="0">
                <a:solidFill>
                  <a:schemeClr val="accent3">
                    <a:lumMod val="50000"/>
                  </a:schemeClr>
                </a:solidFill>
              </a:rPr>
              <a:t>Plan prezentacji</a:t>
            </a:r>
            <a:endParaRPr lang="pl-PL" sz="3200" b="1" dirty="0">
              <a:solidFill>
                <a:schemeClr val="accent3">
                  <a:lumMod val="50000"/>
                </a:schemeClr>
              </a:solidFill>
            </a:endParaRPr>
          </a:p>
        </p:txBody>
      </p:sp>
      <p:sp>
        <p:nvSpPr>
          <p:cNvPr id="3" name="Symbol zastępczy zawartości 2"/>
          <p:cNvSpPr>
            <a:spLocks noGrp="1"/>
          </p:cNvSpPr>
          <p:nvPr>
            <p:ph idx="1"/>
          </p:nvPr>
        </p:nvSpPr>
        <p:spPr>
          <a:xfrm>
            <a:off x="393488" y="1772816"/>
            <a:ext cx="8426984" cy="4824536"/>
          </a:xfrm>
        </p:spPr>
        <p:txBody>
          <a:bodyPr>
            <a:normAutofit/>
          </a:bodyPr>
          <a:lstStyle/>
          <a:p>
            <a:pPr marL="681228" indent="-571500">
              <a:buAutoNum type="romanUcPeriod"/>
            </a:pPr>
            <a:r>
              <a:rPr lang="pl-PL" sz="2600" dirty="0" smtClean="0"/>
              <a:t>Badania </a:t>
            </a:r>
            <a:r>
              <a:rPr lang="pl-PL" sz="2600" dirty="0"/>
              <a:t>dotyczące </a:t>
            </a:r>
            <a:r>
              <a:rPr lang="pl-PL" sz="2600" dirty="0" smtClean="0"/>
              <a:t>używania </a:t>
            </a:r>
            <a:r>
              <a:rPr lang="pl-PL" sz="2600" dirty="0"/>
              <a:t>substancji psychoaktywnych przez młodzież</a:t>
            </a:r>
            <a:r>
              <a:rPr lang="pl-PL" sz="2600" dirty="0" smtClean="0"/>
              <a:t>.</a:t>
            </a:r>
          </a:p>
          <a:p>
            <a:pPr marL="681228" indent="-571500">
              <a:buAutoNum type="romanUcPeriod"/>
            </a:pPr>
            <a:endParaRPr lang="pl-PL" sz="2600" dirty="0"/>
          </a:p>
          <a:p>
            <a:pPr marL="681228" indent="-571500">
              <a:buAutoNum type="romanUcPeriod" startAt="2"/>
            </a:pPr>
            <a:r>
              <a:rPr lang="pl-PL" sz="2600" dirty="0" smtClean="0"/>
              <a:t>Symptomy </a:t>
            </a:r>
            <a:r>
              <a:rPr lang="pl-PL" sz="2600" dirty="0"/>
              <a:t>– po czym poznać, że dziecko jest zagrożone</a:t>
            </a:r>
            <a:r>
              <a:rPr lang="pl-PL" sz="2600" dirty="0" smtClean="0"/>
              <a:t>?</a:t>
            </a:r>
          </a:p>
          <a:p>
            <a:pPr marL="681228" indent="-571500">
              <a:buAutoNum type="romanUcPeriod" startAt="2"/>
            </a:pPr>
            <a:endParaRPr lang="pl-PL" sz="2600" dirty="0"/>
          </a:p>
          <a:p>
            <a:pPr marL="681228" indent="-571500">
              <a:buAutoNum type="romanUcPeriod" startAt="3"/>
            </a:pPr>
            <a:r>
              <a:rPr lang="pl-PL" sz="2600" dirty="0" smtClean="0"/>
              <a:t>Procedury </a:t>
            </a:r>
            <a:r>
              <a:rPr lang="pl-PL" sz="2600" dirty="0"/>
              <a:t>– co robić jak pojawia się problem</a:t>
            </a:r>
            <a:r>
              <a:rPr lang="pl-PL" sz="2600" dirty="0" smtClean="0"/>
              <a:t>?</a:t>
            </a:r>
          </a:p>
          <a:p>
            <a:pPr marL="681228" indent="-571500">
              <a:buAutoNum type="romanUcPeriod" startAt="3"/>
            </a:pPr>
            <a:endParaRPr lang="pl-PL" sz="2600" dirty="0"/>
          </a:p>
          <a:p>
            <a:pPr marL="681228" indent="-571500">
              <a:buAutoNum type="romanUcPeriod" startAt="4"/>
            </a:pPr>
            <a:r>
              <a:rPr lang="pl-PL" sz="2600" dirty="0" smtClean="0"/>
              <a:t>System pomocy w zakresie używania substancji psychoaktywnych w Krakowie wobec </a:t>
            </a:r>
            <a:r>
              <a:rPr lang="pl-PL" sz="2600" dirty="0"/>
              <a:t>ucznia </a:t>
            </a:r>
            <a:r>
              <a:rPr lang="pl-PL" sz="2600" dirty="0" smtClean="0"/>
              <a:t>zagrożonego.</a:t>
            </a:r>
            <a:endParaRPr lang="pl-PL" sz="2600" dirty="0"/>
          </a:p>
          <a:p>
            <a:endParaRPr lang="pl-PL" dirty="0"/>
          </a:p>
          <a:p>
            <a:endParaRPr lang="pl-PL" dirty="0"/>
          </a:p>
        </p:txBody>
      </p:sp>
    </p:spTree>
    <p:extLst>
      <p:ext uri="{BB962C8B-B14F-4D97-AF65-F5344CB8AC3E}">
        <p14:creationId xmlns="" xmlns:p14="http://schemas.microsoft.com/office/powerpoint/2010/main" val="2412173011"/>
      </p:ext>
    </p:extLst>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476672"/>
            <a:ext cx="8229600" cy="1080120"/>
          </a:xfrm>
        </p:spPr>
        <p:txBody>
          <a:bodyPr>
            <a:normAutofit/>
          </a:bodyPr>
          <a:lstStyle/>
          <a:p>
            <a:r>
              <a:rPr lang="pl-PL" sz="3200" b="1" dirty="0" smtClean="0">
                <a:solidFill>
                  <a:schemeClr val="accent3">
                    <a:lumMod val="50000"/>
                  </a:schemeClr>
                </a:solidFill>
              </a:rPr>
              <a:t>Objawy długotrwałego zażywania lub przedawkowania:</a:t>
            </a:r>
            <a:endParaRPr lang="pl-PL" sz="3200" b="1" dirty="0">
              <a:solidFill>
                <a:schemeClr val="accent3">
                  <a:lumMod val="50000"/>
                </a:schemeClr>
              </a:solidFill>
            </a:endParaRPr>
          </a:p>
        </p:txBody>
      </p:sp>
      <p:sp>
        <p:nvSpPr>
          <p:cNvPr id="3" name="Symbol zastępczy zawartości 2"/>
          <p:cNvSpPr>
            <a:spLocks noGrp="1"/>
          </p:cNvSpPr>
          <p:nvPr>
            <p:ph idx="1"/>
          </p:nvPr>
        </p:nvSpPr>
        <p:spPr>
          <a:xfrm>
            <a:off x="251520" y="1484784"/>
            <a:ext cx="6192688" cy="5976664"/>
          </a:xfrm>
        </p:spPr>
        <p:txBody>
          <a:bodyPr>
            <a:noAutofit/>
          </a:bodyPr>
          <a:lstStyle/>
          <a:p>
            <a:r>
              <a:rPr lang="pl-PL" sz="2700" dirty="0" smtClean="0"/>
              <a:t>zaburzenia mowy, </a:t>
            </a:r>
          </a:p>
          <a:p>
            <a:r>
              <a:rPr lang="pl-PL" sz="2700" dirty="0" smtClean="0"/>
              <a:t>pogorszenie </a:t>
            </a:r>
            <a:r>
              <a:rPr lang="pl-PL" sz="2700" dirty="0"/>
              <a:t>się możliwości oceny rzeczywistości, ogólne </a:t>
            </a:r>
            <a:r>
              <a:rPr lang="pl-PL" sz="2700" dirty="0" smtClean="0"/>
              <a:t>osłabienie, </a:t>
            </a:r>
          </a:p>
          <a:p>
            <a:r>
              <a:rPr lang="pl-PL" sz="2700" dirty="0" smtClean="0"/>
              <a:t>zanik zainteresowań, </a:t>
            </a:r>
          </a:p>
          <a:p>
            <a:r>
              <a:rPr lang="pl-PL" sz="2700" dirty="0" smtClean="0"/>
              <a:t>nudności</a:t>
            </a:r>
            <a:r>
              <a:rPr lang="pl-PL" sz="2700" dirty="0"/>
              <a:t>, wymioty i </a:t>
            </a:r>
            <a:r>
              <a:rPr lang="pl-PL" sz="2700" dirty="0" smtClean="0"/>
              <a:t>biegunkę,</a:t>
            </a:r>
          </a:p>
          <a:p>
            <a:r>
              <a:rPr lang="pl-PL" sz="2700" dirty="0" smtClean="0"/>
              <a:t>Niepokój,</a:t>
            </a:r>
          </a:p>
          <a:p>
            <a:r>
              <a:rPr lang="pl-PL" sz="2700" dirty="0" smtClean="0"/>
              <a:t>zaburzenia </a:t>
            </a:r>
            <a:r>
              <a:rPr lang="pl-PL" sz="2700" dirty="0"/>
              <a:t>snu, psychozy o charakterze majaczeniowo </a:t>
            </a:r>
            <a:r>
              <a:rPr lang="pl-PL" sz="2700" dirty="0" smtClean="0"/>
              <a:t>– urojeniowym,</a:t>
            </a:r>
          </a:p>
          <a:p>
            <a:r>
              <a:rPr lang="pl-PL" sz="2700" dirty="0" smtClean="0"/>
              <a:t>wysypki skórne,</a:t>
            </a:r>
          </a:p>
          <a:p>
            <a:r>
              <a:rPr lang="pl-PL" sz="2700" dirty="0" smtClean="0"/>
              <a:t>u dziewcząt </a:t>
            </a:r>
            <a:r>
              <a:rPr lang="pl-PL" sz="2700" dirty="0"/>
              <a:t>może być przyczyną zahamowania miesiączki</a:t>
            </a:r>
            <a:r>
              <a:rPr lang="pl-PL" dirty="0"/>
              <a:t>.</a:t>
            </a:r>
          </a:p>
        </p:txBody>
      </p:sp>
      <p:pic>
        <p:nvPicPr>
          <p:cNvPr id="2048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12160" y="1556792"/>
            <a:ext cx="2905303" cy="1960833"/>
          </a:xfrm>
          <a:prstGeom prst="rect">
            <a:avLst/>
          </a:prstGeom>
          <a:noFill/>
          <a:ln w="57150">
            <a:solidFill>
              <a:schemeClr val="tx1"/>
            </a:solidFill>
          </a:ln>
          <a:effectLst>
            <a:glow rad="139700">
              <a:schemeClr val="accent3">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56176" y="4653136"/>
            <a:ext cx="2696328" cy="1871251"/>
          </a:xfrm>
          <a:prstGeom prst="rect">
            <a:avLst/>
          </a:prstGeom>
          <a:noFill/>
          <a:ln w="57150">
            <a:solidFill>
              <a:schemeClr val="tx1"/>
            </a:solidFill>
          </a:ln>
          <a:effectLst>
            <a:glow rad="139700">
              <a:schemeClr val="accent6">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pole tekstowe 3"/>
          <p:cNvSpPr txBox="1"/>
          <p:nvPr/>
        </p:nvSpPr>
        <p:spPr>
          <a:xfrm>
            <a:off x="6300191" y="6485296"/>
            <a:ext cx="2443787" cy="230832"/>
          </a:xfrm>
          <a:prstGeom prst="rect">
            <a:avLst/>
          </a:prstGeom>
          <a:noFill/>
        </p:spPr>
        <p:txBody>
          <a:bodyPr wrap="square" rtlCol="0">
            <a:spAutoFit/>
          </a:bodyPr>
          <a:lstStyle/>
          <a:p>
            <a:r>
              <a:rPr lang="pl-PL" sz="900" dirty="0" smtClean="0"/>
              <a:t>Źródło: http</a:t>
            </a:r>
            <a:r>
              <a:rPr lang="pl-PL" sz="900" dirty="0"/>
              <a:t>://</a:t>
            </a:r>
            <a:r>
              <a:rPr lang="pl-PL" sz="900" dirty="0" smtClean="0"/>
              <a:t>www.ftb.pl</a:t>
            </a:r>
            <a:endParaRPr lang="pl-PL" dirty="0"/>
          </a:p>
        </p:txBody>
      </p:sp>
    </p:spTree>
    <p:extLst>
      <p:ext uri="{BB962C8B-B14F-4D97-AF65-F5344CB8AC3E}">
        <p14:creationId xmlns="" xmlns:p14="http://schemas.microsoft.com/office/powerpoint/2010/main" val="56171857"/>
      </p:ext>
    </p:extLst>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8229600" cy="1066800"/>
          </a:xfrm>
        </p:spPr>
        <p:txBody>
          <a:bodyPr>
            <a:normAutofit/>
          </a:bodyPr>
          <a:lstStyle/>
          <a:p>
            <a:r>
              <a:rPr lang="pl-PL" sz="2800" b="1" dirty="0" smtClean="0">
                <a:solidFill>
                  <a:schemeClr val="accent3">
                    <a:lumMod val="50000"/>
                  </a:schemeClr>
                </a:solidFill>
              </a:rPr>
              <a:t>Wygląd</a:t>
            </a:r>
            <a:endParaRPr lang="pl-PL" sz="2800" b="1" dirty="0">
              <a:solidFill>
                <a:schemeClr val="accent3">
                  <a:lumMod val="50000"/>
                </a:schemeClr>
              </a:solidFill>
            </a:endParaRPr>
          </a:p>
        </p:txBody>
      </p:sp>
      <p:pic>
        <p:nvPicPr>
          <p:cNvPr id="8194" name="Picture 2"/>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1196821"/>
            <a:ext cx="3416205" cy="4937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tretch>
            <a:fillRect/>
          </a:stretch>
        </p:blipFill>
        <p:spPr bwMode="auto">
          <a:xfrm>
            <a:off x="5034281" y="1055756"/>
            <a:ext cx="3528392" cy="50992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Prostokąt 4"/>
          <p:cNvSpPr/>
          <p:nvPr/>
        </p:nvSpPr>
        <p:spPr>
          <a:xfrm>
            <a:off x="1753" y="6155015"/>
            <a:ext cx="4501553" cy="338554"/>
          </a:xfrm>
          <a:prstGeom prst="rect">
            <a:avLst/>
          </a:prstGeom>
        </p:spPr>
        <p:txBody>
          <a:bodyPr wrap="none">
            <a:spAutoFit/>
          </a:bodyPr>
          <a:lstStyle/>
          <a:p>
            <a:r>
              <a:rPr lang="pl-PL" sz="1600" b="1" dirty="0" smtClean="0"/>
              <a:t>Twarz osoby nie zażywającej narkotyków</a:t>
            </a:r>
            <a:endParaRPr lang="pl-PL" sz="1600" b="1" dirty="0"/>
          </a:p>
        </p:txBody>
      </p:sp>
      <p:sp>
        <p:nvSpPr>
          <p:cNvPr id="6" name="Prostokąt 5"/>
          <p:cNvSpPr/>
          <p:nvPr/>
        </p:nvSpPr>
        <p:spPr>
          <a:xfrm>
            <a:off x="4716016" y="6155015"/>
            <a:ext cx="4164923" cy="338554"/>
          </a:xfrm>
          <a:prstGeom prst="rect">
            <a:avLst/>
          </a:prstGeom>
        </p:spPr>
        <p:txBody>
          <a:bodyPr wrap="none">
            <a:spAutoFit/>
          </a:bodyPr>
          <a:lstStyle/>
          <a:p>
            <a:r>
              <a:rPr lang="pl-PL" sz="1600" b="1" dirty="0" smtClean="0"/>
              <a:t>Twarz osoby pod wpływem narkotyku</a:t>
            </a:r>
            <a:endParaRPr lang="pl-PL" sz="1600" b="1" dirty="0"/>
          </a:p>
        </p:txBody>
      </p:sp>
    </p:spTree>
    <p:extLst>
      <p:ext uri="{BB962C8B-B14F-4D97-AF65-F5344CB8AC3E}">
        <p14:creationId xmlns="" xmlns:p14="http://schemas.microsoft.com/office/powerpoint/2010/main" val="3108843857"/>
      </p:ext>
    </p:extLst>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3140968"/>
            <a:ext cx="4450627" cy="1800200"/>
          </a:xfrm>
          <a:prstGeom prst="rect">
            <a:avLst/>
          </a:prstGeom>
          <a:noFill/>
          <a:ln w="76200">
            <a:noFill/>
          </a:ln>
          <a:effectLst>
            <a:glow rad="63500">
              <a:schemeClr val="accent1">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ymbol zastępczy zawartości 3"/>
          <p:cNvSpPr>
            <a:spLocks noGrp="1"/>
          </p:cNvSpPr>
          <p:nvPr>
            <p:ph sz="half" idx="2"/>
          </p:nvPr>
        </p:nvSpPr>
        <p:spPr>
          <a:xfrm>
            <a:off x="4788024" y="1052736"/>
            <a:ext cx="4176464" cy="5544616"/>
          </a:xfrm>
        </p:spPr>
        <p:txBody>
          <a:bodyPr>
            <a:noAutofit/>
          </a:bodyPr>
          <a:lstStyle/>
          <a:p>
            <a:pPr marL="0" indent="0">
              <a:buNone/>
            </a:pPr>
            <a:r>
              <a:rPr lang="pl-PL" sz="2800" b="1" dirty="0">
                <a:latin typeface="+mj-lt"/>
              </a:rPr>
              <a:t>Bardzo małe źrenice</a:t>
            </a:r>
            <a:r>
              <a:rPr lang="pl-PL" sz="2800" dirty="0"/>
              <a:t>:</a:t>
            </a:r>
          </a:p>
          <a:p>
            <a:pPr marL="0" indent="0">
              <a:buNone/>
            </a:pPr>
            <a:r>
              <a:rPr lang="pl-PL" sz="2800" dirty="0" smtClean="0"/>
              <a:t>Opiaty</a:t>
            </a:r>
            <a:r>
              <a:rPr lang="pl-PL" sz="2800" dirty="0" smtClean="0"/>
              <a:t>, </a:t>
            </a:r>
          </a:p>
          <a:p>
            <a:pPr marL="0" indent="0">
              <a:buNone/>
            </a:pPr>
            <a:r>
              <a:rPr lang="pl-PL" sz="2800" dirty="0" smtClean="0"/>
              <a:t>leki przeciwkaszlowe i przeciwprzeziębieniowe zwierające kodeinę lub </a:t>
            </a:r>
            <a:r>
              <a:rPr lang="pl-PL" sz="2800" dirty="0" smtClean="0"/>
              <a:t>Dekstrometorfan( </a:t>
            </a:r>
            <a:r>
              <a:rPr lang="pl-PL" sz="2800" dirty="0" smtClean="0"/>
              <a:t>DXT)</a:t>
            </a:r>
            <a:r>
              <a:rPr lang="pl-PL" sz="2800" dirty="0" smtClean="0"/>
              <a:t> </a:t>
            </a:r>
            <a:endParaRPr lang="pl-PL" sz="2800" dirty="0"/>
          </a:p>
          <a:p>
            <a:pPr>
              <a:buFontTx/>
              <a:buChar char="-"/>
            </a:pPr>
            <a:endParaRPr lang="pl-PL" sz="2700" dirty="0" smtClean="0"/>
          </a:p>
          <a:p>
            <a:pPr marL="0" indent="0">
              <a:buNone/>
            </a:pPr>
            <a:endParaRPr lang="pl-PL" sz="2700" dirty="0"/>
          </a:p>
        </p:txBody>
      </p:sp>
    </p:spTree>
    <p:extLst>
      <p:ext uri="{BB962C8B-B14F-4D97-AF65-F5344CB8AC3E}">
        <p14:creationId xmlns="" xmlns:p14="http://schemas.microsoft.com/office/powerpoint/2010/main" val="656461024"/>
      </p:ext>
    </p:extLst>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tretch>
            <a:fillRect/>
          </a:stretch>
        </p:blipFill>
        <p:spPr bwMode="auto">
          <a:xfrm>
            <a:off x="51493" y="2132855"/>
            <a:ext cx="3952443" cy="1872209"/>
          </a:xfrm>
          <a:prstGeom prst="rect">
            <a:avLst/>
          </a:prstGeom>
          <a:noFill/>
          <a:ln w="57150">
            <a:noFill/>
          </a:ln>
          <a:effectLst>
            <a:glow rad="63500">
              <a:schemeClr val="accent4">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Symbol zastępczy zawartości 8"/>
          <p:cNvSpPr>
            <a:spLocks noGrp="1"/>
          </p:cNvSpPr>
          <p:nvPr>
            <p:ph sz="half" idx="2"/>
          </p:nvPr>
        </p:nvSpPr>
        <p:spPr>
          <a:xfrm>
            <a:off x="4067944" y="836712"/>
            <a:ext cx="4618856" cy="5938675"/>
          </a:xfrm>
        </p:spPr>
        <p:txBody>
          <a:bodyPr/>
          <a:lstStyle/>
          <a:p>
            <a:pPr marL="0" indent="0">
              <a:buNone/>
            </a:pPr>
            <a:r>
              <a:rPr lang="pl-PL" sz="2800" b="1" dirty="0" smtClean="0">
                <a:latin typeface="+mj-lt"/>
              </a:rPr>
              <a:t>Bardzo duże źrenice:</a:t>
            </a:r>
          </a:p>
          <a:p>
            <a:pPr marL="0" indent="0">
              <a:buNone/>
            </a:pPr>
            <a:r>
              <a:rPr lang="pl-PL" sz="2800" dirty="0" smtClean="0"/>
              <a:t>kokaina,</a:t>
            </a:r>
          </a:p>
          <a:p>
            <a:pPr marL="0" indent="0">
              <a:buNone/>
            </a:pPr>
            <a:r>
              <a:rPr lang="pl-PL" sz="2800" dirty="0" smtClean="0"/>
              <a:t>amfetamina,</a:t>
            </a:r>
          </a:p>
          <a:p>
            <a:pPr marL="0" indent="0">
              <a:buNone/>
            </a:pPr>
            <a:r>
              <a:rPr lang="pl-PL" sz="2800" dirty="0" smtClean="0"/>
              <a:t>methamfetamina,</a:t>
            </a:r>
          </a:p>
          <a:p>
            <a:pPr marL="0" indent="0">
              <a:buNone/>
            </a:pPr>
            <a:r>
              <a:rPr lang="pl-PL" sz="2800" dirty="0" smtClean="0"/>
              <a:t>efedryna,</a:t>
            </a:r>
          </a:p>
          <a:p>
            <a:pPr marL="0" indent="0">
              <a:buNone/>
            </a:pPr>
            <a:r>
              <a:rPr lang="pl-PL" sz="2800" dirty="0" smtClean="0"/>
              <a:t>Marihuana, </a:t>
            </a:r>
            <a:r>
              <a:rPr lang="pl-PL" sz="2800" dirty="0" smtClean="0"/>
              <a:t/>
            </a:r>
            <a:br>
              <a:rPr lang="pl-PL" sz="2800" dirty="0" smtClean="0"/>
            </a:br>
            <a:r>
              <a:rPr lang="pl-PL" sz="2800" dirty="0" smtClean="0"/>
              <a:t>silne </a:t>
            </a:r>
            <a:r>
              <a:rPr lang="pl-PL" sz="2800" dirty="0" smtClean="0"/>
              <a:t>dawki leków uspokajających i </a:t>
            </a:r>
            <a:r>
              <a:rPr lang="pl-PL" sz="2800" dirty="0" smtClean="0"/>
              <a:t>nasennych</a:t>
            </a:r>
            <a:r>
              <a:rPr lang="pl-PL" sz="2800" dirty="0" smtClean="0"/>
              <a:t> </a:t>
            </a:r>
            <a:r>
              <a:rPr lang="pl-PL" sz="2800" dirty="0" smtClean="0"/>
              <a:t>(benzodiazepiny),</a:t>
            </a:r>
          </a:p>
          <a:p>
            <a:pPr marL="0" indent="0">
              <a:buNone/>
            </a:pPr>
            <a:r>
              <a:rPr lang="pl-PL" sz="2800" dirty="0" smtClean="0"/>
              <a:t>Benzydamina ( leki przeciwzapalne),</a:t>
            </a:r>
          </a:p>
          <a:p>
            <a:pPr marL="0" indent="0">
              <a:buNone/>
            </a:pPr>
            <a:r>
              <a:rPr lang="pl-PL" sz="2800" dirty="0" smtClean="0"/>
              <a:t>Efedryna i psyudoefedryna.</a:t>
            </a:r>
            <a:br>
              <a:rPr lang="pl-PL" sz="2800" dirty="0" smtClean="0"/>
            </a:br>
            <a:endParaRPr lang="pl-PL" sz="2800" dirty="0" smtClean="0"/>
          </a:p>
          <a:p>
            <a:endParaRPr lang="pl-PL" dirty="0"/>
          </a:p>
        </p:txBody>
      </p:sp>
    </p:spTree>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548680"/>
            <a:ext cx="8229600" cy="792088"/>
          </a:xfrm>
        </p:spPr>
        <p:txBody>
          <a:bodyPr>
            <a:normAutofit/>
          </a:bodyPr>
          <a:lstStyle/>
          <a:p>
            <a:r>
              <a:rPr lang="pl-PL" sz="3200" b="1" dirty="0" smtClean="0">
                <a:solidFill>
                  <a:schemeClr val="accent3">
                    <a:lumMod val="50000"/>
                  </a:schemeClr>
                </a:solidFill>
              </a:rPr>
              <a:t>Oczy i </a:t>
            </a:r>
            <a:r>
              <a:rPr lang="pl-PL" sz="3200" b="1" dirty="0">
                <a:solidFill>
                  <a:schemeClr val="accent3">
                    <a:lumMod val="50000"/>
                  </a:schemeClr>
                </a:solidFill>
              </a:rPr>
              <a:t>ź</a:t>
            </a:r>
            <a:r>
              <a:rPr lang="pl-PL" sz="3200" b="1" dirty="0" smtClean="0">
                <a:solidFill>
                  <a:schemeClr val="accent3">
                    <a:lumMod val="50000"/>
                  </a:schemeClr>
                </a:solidFill>
              </a:rPr>
              <a:t>renice po zażyciu marihuany</a:t>
            </a:r>
            <a:endParaRPr lang="pl-PL" sz="3200" b="1" dirty="0">
              <a:solidFill>
                <a:schemeClr val="accent3">
                  <a:lumMod val="50000"/>
                </a:schemeClr>
              </a:solidFill>
            </a:endParaRPr>
          </a:p>
        </p:txBody>
      </p:sp>
      <p:pic>
        <p:nvPicPr>
          <p:cNvPr id="10242" name="Picture 2"/>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3304" y="1461676"/>
            <a:ext cx="4464496" cy="26083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Prostokąt 4"/>
          <p:cNvSpPr/>
          <p:nvPr/>
        </p:nvSpPr>
        <p:spPr>
          <a:xfrm>
            <a:off x="5359114" y="1687740"/>
            <a:ext cx="2952328" cy="1231106"/>
          </a:xfrm>
          <a:prstGeom prst="rect">
            <a:avLst/>
          </a:prstGeom>
        </p:spPr>
        <p:txBody>
          <a:bodyPr wrap="square">
            <a:spAutoFit/>
          </a:bodyPr>
          <a:lstStyle/>
          <a:p>
            <a:r>
              <a:rPr lang="pl-PL" sz="2800" dirty="0" smtClean="0"/>
              <a:t>Powiększone źrenice</a:t>
            </a:r>
          </a:p>
          <a:p>
            <a:endParaRPr lang="pl-PL" dirty="0"/>
          </a:p>
        </p:txBody>
      </p:sp>
      <p:sp>
        <p:nvSpPr>
          <p:cNvPr id="6" name="Prostokąt 5"/>
          <p:cNvSpPr/>
          <p:nvPr/>
        </p:nvSpPr>
        <p:spPr>
          <a:xfrm>
            <a:off x="5508104" y="4005064"/>
            <a:ext cx="2838076" cy="954107"/>
          </a:xfrm>
          <a:prstGeom prst="rect">
            <a:avLst/>
          </a:prstGeom>
        </p:spPr>
        <p:txBody>
          <a:bodyPr wrap="square">
            <a:spAutoFit/>
          </a:bodyPr>
          <a:lstStyle/>
          <a:p>
            <a:r>
              <a:rPr lang="pl-PL" sz="2800" dirty="0" smtClean="0"/>
              <a:t>Przekrwione białka </a:t>
            </a:r>
            <a:r>
              <a:rPr lang="pl-PL" sz="2800" dirty="0" smtClean="0"/>
              <a:t>oczu</a:t>
            </a:r>
            <a:endParaRPr lang="pl-PL" sz="2800" dirty="0"/>
          </a:p>
        </p:txBody>
      </p:sp>
      <p:sp>
        <p:nvSpPr>
          <p:cNvPr id="7" name="Prostokąt 6"/>
          <p:cNvSpPr/>
          <p:nvPr/>
        </p:nvSpPr>
        <p:spPr>
          <a:xfrm>
            <a:off x="611560" y="4725144"/>
            <a:ext cx="3255242" cy="1384995"/>
          </a:xfrm>
          <a:prstGeom prst="rect">
            <a:avLst/>
          </a:prstGeom>
        </p:spPr>
        <p:txBody>
          <a:bodyPr wrap="square">
            <a:spAutoFit/>
          </a:bodyPr>
          <a:lstStyle/>
          <a:p>
            <a:r>
              <a:rPr lang="pl-PL" sz="2800" dirty="0" smtClean="0"/>
              <a:t>„Mętny</a:t>
            </a:r>
            <a:r>
              <a:rPr lang="pl-PL" sz="2400" dirty="0" smtClean="0"/>
              <a:t> </a:t>
            </a:r>
            <a:r>
              <a:rPr lang="pl-PL" sz="2800" dirty="0" smtClean="0"/>
              <a:t>wzrok”, opóźniona reakcja na światło</a:t>
            </a:r>
            <a:endParaRPr lang="pl-PL" sz="2800" dirty="0"/>
          </a:p>
        </p:txBody>
      </p:sp>
      <p:sp>
        <p:nvSpPr>
          <p:cNvPr id="8" name="Prostokąt 7"/>
          <p:cNvSpPr/>
          <p:nvPr/>
        </p:nvSpPr>
        <p:spPr>
          <a:xfrm>
            <a:off x="539552" y="4070067"/>
            <a:ext cx="4572000" cy="230832"/>
          </a:xfrm>
          <a:prstGeom prst="rect">
            <a:avLst/>
          </a:prstGeom>
        </p:spPr>
        <p:txBody>
          <a:bodyPr>
            <a:spAutoFit/>
          </a:bodyPr>
          <a:lstStyle/>
          <a:p>
            <a:r>
              <a:rPr lang="pl-PL" sz="900" dirty="0" smtClean="0"/>
              <a:t>Źródło: http://exiledonline.com/is-cindy-mccain-still-a-junkie/</a:t>
            </a:r>
            <a:endParaRPr lang="pl-PL" sz="900" dirty="0"/>
          </a:p>
        </p:txBody>
      </p:sp>
      <p:sp>
        <p:nvSpPr>
          <p:cNvPr id="9" name="Prostokąt 8"/>
          <p:cNvSpPr/>
          <p:nvPr/>
        </p:nvSpPr>
        <p:spPr>
          <a:xfrm>
            <a:off x="4211960" y="5445224"/>
            <a:ext cx="4572000" cy="954107"/>
          </a:xfrm>
          <a:prstGeom prst="rect">
            <a:avLst/>
          </a:prstGeom>
        </p:spPr>
        <p:txBody>
          <a:bodyPr>
            <a:spAutoFit/>
          </a:bodyPr>
          <a:lstStyle/>
          <a:p>
            <a:r>
              <a:rPr lang="pl-PL" sz="2800" dirty="0" smtClean="0"/>
              <a:t>THC uzależnienie fizyczne     i Zespół amotywacyjny</a:t>
            </a:r>
            <a:endParaRPr lang="pl-PL" sz="2800" dirty="0"/>
          </a:p>
        </p:txBody>
      </p:sp>
    </p:spTree>
    <p:extLst>
      <p:ext uri="{BB962C8B-B14F-4D97-AF65-F5344CB8AC3E}">
        <p14:creationId xmlns="" xmlns:p14="http://schemas.microsoft.com/office/powerpoint/2010/main" val="3993713434"/>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3808" y="476672"/>
            <a:ext cx="8229600" cy="720080"/>
          </a:xfrm>
        </p:spPr>
        <p:txBody>
          <a:bodyPr>
            <a:normAutofit/>
          </a:bodyPr>
          <a:lstStyle/>
          <a:p>
            <a:r>
              <a:rPr lang="pl-PL" sz="3600" b="1" dirty="0" smtClean="0">
                <a:solidFill>
                  <a:schemeClr val="accent3">
                    <a:lumMod val="50000"/>
                  </a:schemeClr>
                </a:solidFill>
              </a:rPr>
              <a:t>Oczy i źrenice po zażyciu opiató</a:t>
            </a:r>
            <a:r>
              <a:rPr lang="pl-PL" sz="3200" b="1" dirty="0" smtClean="0"/>
              <a:t>w</a:t>
            </a:r>
            <a:endParaRPr lang="pl-PL" sz="3200" b="1" dirty="0"/>
          </a:p>
        </p:txBody>
      </p:sp>
      <p:pic>
        <p:nvPicPr>
          <p:cNvPr id="1126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772815"/>
            <a:ext cx="4916031" cy="3708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Prostokąt 3"/>
          <p:cNvSpPr/>
          <p:nvPr/>
        </p:nvSpPr>
        <p:spPr>
          <a:xfrm>
            <a:off x="4427984" y="1196752"/>
            <a:ext cx="4354077" cy="523220"/>
          </a:xfrm>
          <a:prstGeom prst="rect">
            <a:avLst/>
          </a:prstGeom>
        </p:spPr>
        <p:txBody>
          <a:bodyPr wrap="none">
            <a:spAutoFit/>
          </a:bodyPr>
          <a:lstStyle/>
          <a:p>
            <a:r>
              <a:rPr lang="pl-PL" sz="2800" dirty="0" smtClean="0"/>
              <a:t>Silnie zmniejszone źrenice</a:t>
            </a:r>
            <a:endParaRPr lang="pl-PL" sz="2800" dirty="0"/>
          </a:p>
        </p:txBody>
      </p:sp>
      <p:sp>
        <p:nvSpPr>
          <p:cNvPr id="5" name="Prostokąt 4"/>
          <p:cNvSpPr/>
          <p:nvPr/>
        </p:nvSpPr>
        <p:spPr>
          <a:xfrm>
            <a:off x="5652120" y="2420888"/>
            <a:ext cx="3312368" cy="1815882"/>
          </a:xfrm>
          <a:prstGeom prst="rect">
            <a:avLst/>
          </a:prstGeom>
        </p:spPr>
        <p:txBody>
          <a:bodyPr wrap="square">
            <a:spAutoFit/>
          </a:bodyPr>
          <a:lstStyle/>
          <a:p>
            <a:r>
              <a:rPr lang="pl-PL" sz="2800" dirty="0" smtClean="0"/>
              <a:t>Zabrązowione oczodoły</a:t>
            </a:r>
          </a:p>
          <a:p>
            <a:r>
              <a:rPr lang="pl-PL" sz="2800" dirty="0" smtClean="0"/>
              <a:t>(długotrwałe zażywanie)</a:t>
            </a:r>
            <a:endParaRPr lang="pl-PL" sz="2800" dirty="0"/>
          </a:p>
        </p:txBody>
      </p:sp>
      <p:sp>
        <p:nvSpPr>
          <p:cNvPr id="6" name="Prostokąt 5"/>
          <p:cNvSpPr/>
          <p:nvPr/>
        </p:nvSpPr>
        <p:spPr>
          <a:xfrm>
            <a:off x="4972665" y="4581128"/>
            <a:ext cx="4171335" cy="523220"/>
          </a:xfrm>
          <a:prstGeom prst="rect">
            <a:avLst/>
          </a:prstGeom>
        </p:spPr>
        <p:txBody>
          <a:bodyPr wrap="none">
            <a:spAutoFit/>
          </a:bodyPr>
          <a:lstStyle/>
          <a:p>
            <a:r>
              <a:rPr lang="pl-PL" sz="2800" dirty="0" smtClean="0"/>
              <a:t>Opadające górne powieki</a:t>
            </a:r>
            <a:endParaRPr lang="pl-PL" sz="2800" dirty="0"/>
          </a:p>
        </p:txBody>
      </p:sp>
      <p:sp>
        <p:nvSpPr>
          <p:cNvPr id="7" name="Prostokąt 6"/>
          <p:cNvSpPr/>
          <p:nvPr/>
        </p:nvSpPr>
        <p:spPr>
          <a:xfrm>
            <a:off x="2843808" y="5661248"/>
            <a:ext cx="3166939" cy="954107"/>
          </a:xfrm>
          <a:prstGeom prst="rect">
            <a:avLst/>
          </a:prstGeom>
        </p:spPr>
        <p:txBody>
          <a:bodyPr wrap="square">
            <a:spAutoFit/>
          </a:bodyPr>
          <a:lstStyle/>
          <a:p>
            <a:r>
              <a:rPr lang="pl-PL" sz="2800" dirty="0" smtClean="0"/>
              <a:t>Opóźniona reakcja źrenicy na światło</a:t>
            </a:r>
          </a:p>
        </p:txBody>
      </p:sp>
      <p:sp>
        <p:nvSpPr>
          <p:cNvPr id="8" name="Prostokąt 7"/>
          <p:cNvSpPr/>
          <p:nvPr/>
        </p:nvSpPr>
        <p:spPr>
          <a:xfrm>
            <a:off x="107504" y="5589240"/>
            <a:ext cx="3600400" cy="230832"/>
          </a:xfrm>
          <a:prstGeom prst="rect">
            <a:avLst/>
          </a:prstGeom>
        </p:spPr>
        <p:txBody>
          <a:bodyPr wrap="square">
            <a:spAutoFit/>
          </a:bodyPr>
          <a:lstStyle/>
          <a:p>
            <a:r>
              <a:rPr lang="pl-PL" sz="900" dirty="0" smtClean="0"/>
              <a:t>Źródło: http://www.pancygaro.fotolog.pl/5,2006,archiwum.html</a:t>
            </a:r>
            <a:endParaRPr lang="pl-PL" sz="900" dirty="0"/>
          </a:p>
        </p:txBody>
      </p:sp>
    </p:spTree>
    <p:extLst>
      <p:ext uri="{BB962C8B-B14F-4D97-AF65-F5344CB8AC3E}">
        <p14:creationId xmlns="" xmlns:p14="http://schemas.microsoft.com/office/powerpoint/2010/main" val="3621437514"/>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50966" y="548680"/>
            <a:ext cx="8229600" cy="1066800"/>
          </a:xfrm>
        </p:spPr>
        <p:txBody>
          <a:bodyPr>
            <a:normAutofit/>
          </a:bodyPr>
          <a:lstStyle/>
          <a:p>
            <a:r>
              <a:rPr lang="pl-PL" sz="3200" b="1" dirty="0" smtClean="0">
                <a:solidFill>
                  <a:schemeClr val="accent3">
                    <a:lumMod val="50000"/>
                  </a:schemeClr>
                </a:solidFill>
              </a:rPr>
              <a:t>Zmiany twarzy po długotrwałym zażywaniu narkotyków:</a:t>
            </a:r>
            <a:endParaRPr lang="pl-PL" sz="3200" b="1" dirty="0">
              <a:solidFill>
                <a:schemeClr val="accent3">
                  <a:lumMod val="50000"/>
                </a:schemeClr>
              </a:solidFill>
            </a:endParaRPr>
          </a:p>
        </p:txBody>
      </p:sp>
      <p:pic>
        <p:nvPicPr>
          <p:cNvPr id="1229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766742"/>
            <a:ext cx="3960440" cy="2471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60032" y="3429000"/>
            <a:ext cx="3993214" cy="24857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3528" y="4509120"/>
            <a:ext cx="2880320" cy="20573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44208" y="1412776"/>
            <a:ext cx="1887091" cy="152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4820126" y="5958714"/>
            <a:ext cx="3960440" cy="230832"/>
          </a:xfrm>
          <a:prstGeom prst="rect">
            <a:avLst/>
          </a:prstGeom>
          <a:noFill/>
        </p:spPr>
        <p:txBody>
          <a:bodyPr wrap="square" rtlCol="0">
            <a:spAutoFit/>
          </a:bodyPr>
          <a:lstStyle/>
          <a:p>
            <a:r>
              <a:rPr lang="pl-PL" sz="900" dirty="0" smtClean="0"/>
              <a:t>Źródło: http://planetoddity.com/faces-of-meth-addicts/</a:t>
            </a:r>
            <a:endParaRPr lang="pl-PL" sz="900" dirty="0"/>
          </a:p>
        </p:txBody>
      </p:sp>
    </p:spTree>
    <p:extLst>
      <p:ext uri="{BB962C8B-B14F-4D97-AF65-F5344CB8AC3E}">
        <p14:creationId xmlns="" xmlns:p14="http://schemas.microsoft.com/office/powerpoint/2010/main" val="85055025"/>
      </p:ext>
    </p:extLst>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476672"/>
            <a:ext cx="8640960" cy="720080"/>
          </a:xfrm>
        </p:spPr>
        <p:txBody>
          <a:bodyPr>
            <a:normAutofit/>
          </a:bodyPr>
          <a:lstStyle/>
          <a:p>
            <a:r>
              <a:rPr lang="pl-PL" sz="3200" b="1" dirty="0" smtClean="0">
                <a:solidFill>
                  <a:schemeClr val="accent3">
                    <a:lumMod val="50000"/>
                  </a:schemeClr>
                </a:solidFill>
              </a:rPr>
              <a:t>Stosowanie testów</a:t>
            </a:r>
            <a:endParaRPr lang="pl-PL" sz="3200" b="1" dirty="0">
              <a:solidFill>
                <a:schemeClr val="accent3">
                  <a:lumMod val="50000"/>
                </a:schemeClr>
              </a:solidFill>
            </a:endParaRPr>
          </a:p>
        </p:txBody>
      </p:sp>
      <p:sp>
        <p:nvSpPr>
          <p:cNvPr id="3" name="Symbol zastępczy zawartości 2"/>
          <p:cNvSpPr>
            <a:spLocks noGrp="1"/>
          </p:cNvSpPr>
          <p:nvPr>
            <p:ph idx="1"/>
          </p:nvPr>
        </p:nvSpPr>
        <p:spPr>
          <a:xfrm>
            <a:off x="323528" y="1268760"/>
            <a:ext cx="8568952" cy="5305776"/>
          </a:xfrm>
        </p:spPr>
        <p:txBody>
          <a:bodyPr/>
          <a:lstStyle/>
          <a:p>
            <a:r>
              <a:rPr lang="pl-PL" dirty="0" smtClean="0"/>
              <a:t>Testy na obecność narkotyków mogą stosować rodzice, a za ich zgoda również szkoła( </a:t>
            </a:r>
            <a:r>
              <a:rPr lang="pl-PL" dirty="0" err="1" smtClean="0"/>
              <a:t>multitesty</a:t>
            </a:r>
            <a:r>
              <a:rPr lang="pl-PL" dirty="0" smtClean="0"/>
              <a:t>    z moczu i śliny),</a:t>
            </a:r>
          </a:p>
          <a:p>
            <a:r>
              <a:rPr lang="pl-PL" dirty="0" smtClean="0"/>
              <a:t>t</a:t>
            </a:r>
            <a:r>
              <a:rPr lang="pl-PL" dirty="0" smtClean="0"/>
              <a:t>estowanie nie wpływa na rozmiar zjawiska używania narkotyków w szkole,</a:t>
            </a:r>
          </a:p>
          <a:p>
            <a:r>
              <a:rPr lang="pl-PL" dirty="0" smtClean="0"/>
              <a:t>p</a:t>
            </a:r>
            <a:r>
              <a:rPr lang="pl-PL" dirty="0" smtClean="0"/>
              <a:t>rzy pomocy obecnie dostępnych testów nie da się wykryć wszystkich substancji,</a:t>
            </a:r>
          </a:p>
          <a:p>
            <a:r>
              <a:rPr lang="pl-PL" dirty="0" smtClean="0"/>
              <a:t>t</a:t>
            </a:r>
            <a:r>
              <a:rPr lang="pl-PL" dirty="0" smtClean="0"/>
              <a:t>est może dać wynik fałszywie dodatni w wyniku przyjmowania leków lub produktów spożywczych oraz fałszywie ujemy w wyniku celowych działań badanego ucznia.</a:t>
            </a:r>
          </a:p>
          <a:p>
            <a:endParaRPr lang="pl-PL" dirty="0"/>
          </a:p>
        </p:txBody>
      </p:sp>
    </p:spTree>
  </p:cSld>
  <p:clrMapOvr>
    <a:masterClrMapping/>
  </p:clrMapOvr>
  <p:transition>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836712"/>
            <a:ext cx="8229600" cy="1069848"/>
          </a:xfrm>
        </p:spPr>
        <p:txBody>
          <a:bodyPr>
            <a:normAutofit/>
          </a:bodyPr>
          <a:lstStyle/>
          <a:p>
            <a:r>
              <a:rPr lang="pl-PL" sz="3200" b="1" dirty="0" smtClean="0">
                <a:solidFill>
                  <a:schemeClr val="accent3">
                    <a:lumMod val="50000"/>
                  </a:schemeClr>
                </a:solidFill>
              </a:rPr>
              <a:t>Procedury – jak postępować wobec zagrożeń w szkole?</a:t>
            </a:r>
            <a:endParaRPr lang="pl-PL" sz="3200" b="1" dirty="0">
              <a:solidFill>
                <a:schemeClr val="accent3">
                  <a:lumMod val="50000"/>
                </a:schemeClr>
              </a:solidFill>
            </a:endParaRPr>
          </a:p>
        </p:txBody>
      </p:sp>
      <p:pic>
        <p:nvPicPr>
          <p:cNvPr id="194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2060848"/>
            <a:ext cx="6004842" cy="40324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32014038"/>
      </p:ext>
    </p:extLst>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648072"/>
          </a:xfrm>
        </p:spPr>
        <p:txBody>
          <a:bodyPr>
            <a:noAutofit/>
          </a:bodyPr>
          <a:lstStyle/>
          <a:p>
            <a:r>
              <a:rPr lang="pl-PL" sz="3200" b="1" dirty="0" smtClean="0">
                <a:solidFill>
                  <a:schemeClr val="accent3">
                    <a:lumMod val="50000"/>
                  </a:schemeClr>
                </a:solidFill>
              </a:rPr>
              <a:t>Jak działać? – podstawy prawne</a:t>
            </a:r>
            <a:endParaRPr lang="pl-PL" sz="3200" b="1" dirty="0">
              <a:solidFill>
                <a:schemeClr val="accent3">
                  <a:lumMod val="50000"/>
                </a:schemeClr>
              </a:solidFill>
            </a:endParaRPr>
          </a:p>
        </p:txBody>
      </p:sp>
      <p:sp>
        <p:nvSpPr>
          <p:cNvPr id="3" name="Symbol zastępczy zawartości 2"/>
          <p:cNvSpPr>
            <a:spLocks noGrp="1"/>
          </p:cNvSpPr>
          <p:nvPr>
            <p:ph idx="1"/>
          </p:nvPr>
        </p:nvSpPr>
        <p:spPr>
          <a:xfrm>
            <a:off x="251520" y="1124744"/>
            <a:ext cx="8712968" cy="5544616"/>
          </a:xfrm>
        </p:spPr>
        <p:txBody>
          <a:bodyPr>
            <a:noAutofit/>
          </a:bodyPr>
          <a:lstStyle/>
          <a:p>
            <a:pPr marL="0" indent="0">
              <a:buNone/>
            </a:pPr>
            <a:r>
              <a:rPr lang="pl-PL" sz="2000" dirty="0" smtClean="0"/>
              <a:t>1</a:t>
            </a:r>
            <a:r>
              <a:rPr lang="pl-PL" sz="2500" dirty="0" smtClean="0"/>
              <a:t>) </a:t>
            </a:r>
            <a:r>
              <a:rPr lang="pl-PL" sz="2700" dirty="0" smtClean="0"/>
              <a:t>Ustawa </a:t>
            </a:r>
            <a:r>
              <a:rPr lang="pl-PL" sz="2700" dirty="0"/>
              <a:t>z dnia 26 października 1982 r. o postępowaniu w sprawach </a:t>
            </a:r>
            <a:r>
              <a:rPr lang="pl-PL" sz="2700" dirty="0" smtClean="0"/>
              <a:t>nieletnich Dz</a:t>
            </a:r>
            <a:r>
              <a:rPr lang="pl-PL" sz="2700" dirty="0"/>
              <a:t>. U. z 1982 r. nr 35 poz.228 z p. zm. – tekst jednolity Dz. U. z 2002 r. nr 11 poz. 109 oraz przepisy wykonawcze w związku z ustawą</a:t>
            </a:r>
            <a:r>
              <a:rPr lang="pl-PL" sz="2700" dirty="0" smtClean="0"/>
              <a:t>.</a:t>
            </a:r>
            <a:endParaRPr lang="pl-PL" sz="2700" dirty="0"/>
          </a:p>
          <a:p>
            <a:pPr marL="0" indent="0">
              <a:buNone/>
            </a:pPr>
            <a:r>
              <a:rPr lang="pl-PL" sz="2700" dirty="0" smtClean="0"/>
              <a:t>2) Ustawa </a:t>
            </a:r>
            <a:r>
              <a:rPr lang="pl-PL" sz="2700" dirty="0"/>
              <a:t>z dnia 26 października 1982 r. o wychowaniu w </a:t>
            </a:r>
            <a:r>
              <a:rPr lang="pl-PL" sz="2700" dirty="0" smtClean="0"/>
              <a:t>trzeźwości i </a:t>
            </a:r>
            <a:r>
              <a:rPr lang="pl-PL" sz="2700" dirty="0"/>
              <a:t>przeciwdziałaniu alkoholizmowi Dz. U. nr 35, poz. 230 z p. zm</a:t>
            </a:r>
            <a:r>
              <a:rPr lang="pl-PL" sz="2700" dirty="0" smtClean="0"/>
              <a:t>.</a:t>
            </a:r>
            <a:endParaRPr lang="pl-PL" sz="2700" dirty="0"/>
          </a:p>
          <a:p>
            <a:pPr marL="0" indent="0">
              <a:buNone/>
            </a:pPr>
            <a:r>
              <a:rPr lang="pl-PL" sz="2700" dirty="0" smtClean="0"/>
              <a:t>3) Ustawa </a:t>
            </a:r>
            <a:r>
              <a:rPr lang="pl-PL" sz="2700" dirty="0"/>
              <a:t>z dnia 24 kwietnia 1997 r. o przeciwdziałaniu </a:t>
            </a:r>
            <a:r>
              <a:rPr lang="pl-PL" sz="2700" dirty="0" smtClean="0"/>
              <a:t>narkomanii Dz</a:t>
            </a:r>
            <a:r>
              <a:rPr lang="pl-PL" sz="2700" dirty="0"/>
              <a:t>. U. z 2003 r. nr 24, poz. 198</a:t>
            </a:r>
            <a:r>
              <a:rPr lang="pl-PL" sz="2700" dirty="0" smtClean="0"/>
              <a:t>.</a:t>
            </a:r>
            <a:endParaRPr lang="pl-PL" sz="2700" dirty="0"/>
          </a:p>
          <a:p>
            <a:pPr marL="0" indent="0">
              <a:buNone/>
            </a:pPr>
            <a:r>
              <a:rPr lang="pl-PL" sz="2700" dirty="0" smtClean="0"/>
              <a:t>i </a:t>
            </a:r>
            <a:r>
              <a:rPr lang="pl-PL" sz="2700" dirty="0"/>
              <a:t>zapobiegawczej wśród dzieci i młodzieży zagrożonych </a:t>
            </a:r>
            <a:r>
              <a:rPr lang="pl-PL" sz="2700" dirty="0" smtClean="0"/>
              <a:t>uzależnieniem Dz</a:t>
            </a:r>
            <a:r>
              <a:rPr lang="pl-PL" sz="2700" dirty="0"/>
              <a:t>. U. nr 26, poz. 226.</a:t>
            </a:r>
          </a:p>
          <a:p>
            <a:endParaRPr lang="pl-PL" sz="2000" dirty="0"/>
          </a:p>
        </p:txBody>
      </p:sp>
    </p:spTree>
    <p:extLst>
      <p:ext uri="{BB962C8B-B14F-4D97-AF65-F5344CB8AC3E}">
        <p14:creationId xmlns="" xmlns:p14="http://schemas.microsoft.com/office/powerpoint/2010/main" val="1155234018"/>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457200" y="332656"/>
            <a:ext cx="8229600" cy="720080"/>
          </a:xfrm>
        </p:spPr>
        <p:txBody>
          <a:bodyPr/>
          <a:lstStyle/>
          <a:p>
            <a:r>
              <a:rPr lang="pl-PL" sz="3200" b="1" dirty="0" smtClean="0">
                <a:solidFill>
                  <a:schemeClr val="accent3">
                    <a:lumMod val="75000"/>
                  </a:schemeClr>
                </a:solidFill>
              </a:rPr>
              <a:t>Substancje psychoaktywne</a:t>
            </a:r>
            <a:r>
              <a:rPr lang="pl-PL" dirty="0" smtClean="0">
                <a:solidFill>
                  <a:srgbClr val="002060"/>
                </a:solidFill>
              </a:rPr>
              <a:t>:</a:t>
            </a:r>
          </a:p>
        </p:txBody>
      </p:sp>
      <p:sp>
        <p:nvSpPr>
          <p:cNvPr id="3" name="Symbol zastępczy zawartości 2"/>
          <p:cNvSpPr>
            <a:spLocks noGrp="1"/>
          </p:cNvSpPr>
          <p:nvPr>
            <p:ph sz="quarter" idx="1"/>
          </p:nvPr>
        </p:nvSpPr>
        <p:spPr>
          <a:xfrm>
            <a:off x="301625" y="980728"/>
            <a:ext cx="8504238" cy="5544616"/>
          </a:xfrm>
        </p:spPr>
        <p:txBody>
          <a:bodyPr>
            <a:normAutofit/>
          </a:bodyPr>
          <a:lstStyle/>
          <a:p>
            <a:pPr marL="320040" indent="-320040" fontAlgn="auto">
              <a:lnSpc>
                <a:spcPct val="150000"/>
              </a:lnSpc>
              <a:spcAft>
                <a:spcPts val="0"/>
              </a:spcAft>
              <a:buFont typeface="Wingdings"/>
              <a:buNone/>
              <a:defRPr/>
            </a:pPr>
            <a:r>
              <a:rPr lang="pl-PL" sz="3000" dirty="0" smtClean="0"/>
              <a:t>= używki</a:t>
            </a:r>
          </a:p>
          <a:p>
            <a:pPr marL="320040" indent="-320040" fontAlgn="auto">
              <a:spcAft>
                <a:spcPts val="0"/>
              </a:spcAft>
              <a:buFont typeface="Wingdings" pitchFamily="2" charset="2"/>
              <a:buChar char="q"/>
              <a:defRPr/>
            </a:pPr>
            <a:r>
              <a:rPr lang="pl-PL" sz="3000" dirty="0" smtClean="0"/>
              <a:t>związki </a:t>
            </a:r>
            <a:r>
              <a:rPr lang="pl-PL" sz="3000" dirty="0" smtClean="0"/>
              <a:t>chemiczne,</a:t>
            </a:r>
            <a:endParaRPr lang="pl-PL" sz="3000" dirty="0" smtClean="0"/>
          </a:p>
          <a:p>
            <a:pPr marL="320040" indent="-320040" fontAlgn="auto">
              <a:spcAft>
                <a:spcPts val="0"/>
              </a:spcAft>
              <a:buFont typeface="Wingdings" pitchFamily="2" charset="2"/>
              <a:buChar char="q"/>
              <a:defRPr/>
            </a:pPr>
            <a:r>
              <a:rPr lang="pl-PL" sz="3000" dirty="0" smtClean="0"/>
              <a:t>wpływają na mózg i Ośrodkowy Układ </a:t>
            </a:r>
            <a:r>
              <a:rPr lang="pl-PL" sz="3000" dirty="0" smtClean="0"/>
              <a:t>Nerwowy oraz narządy wewnętrzne,</a:t>
            </a:r>
            <a:endParaRPr lang="pl-PL" sz="3000" dirty="0" smtClean="0"/>
          </a:p>
          <a:p>
            <a:pPr marL="320040" indent="-320040" fontAlgn="auto">
              <a:spcAft>
                <a:spcPts val="0"/>
              </a:spcAft>
              <a:buFont typeface="Wingdings" pitchFamily="2" charset="2"/>
              <a:buChar char="q"/>
              <a:defRPr/>
            </a:pPr>
            <a:r>
              <a:rPr lang="pl-PL" sz="3000" dirty="0" smtClean="0"/>
              <a:t>powodują zmiany w spostrzeganiu </a:t>
            </a:r>
            <a:r>
              <a:rPr lang="pl-PL" sz="3000" dirty="0" smtClean="0"/>
              <a:t>rzeczywistości,</a:t>
            </a:r>
            <a:endParaRPr lang="pl-PL" sz="3000" dirty="0" smtClean="0"/>
          </a:p>
          <a:p>
            <a:pPr marL="320040" indent="-320040" fontAlgn="auto">
              <a:spcAft>
                <a:spcPts val="0"/>
              </a:spcAft>
              <a:buFont typeface="Wingdings" pitchFamily="2" charset="2"/>
              <a:buChar char="q"/>
              <a:defRPr/>
            </a:pPr>
            <a:r>
              <a:rPr lang="pl-PL" sz="3000" dirty="0" smtClean="0"/>
              <a:t>mogą powodować nałóg i </a:t>
            </a:r>
            <a:r>
              <a:rPr lang="pl-PL" sz="3000" dirty="0" smtClean="0"/>
              <a:t>uzależnienie,</a:t>
            </a:r>
            <a:endParaRPr lang="pl-PL" sz="3000" dirty="0" smtClean="0"/>
          </a:p>
          <a:p>
            <a:pPr marL="320040" indent="-320040" fontAlgn="auto">
              <a:spcAft>
                <a:spcPts val="0"/>
              </a:spcAft>
              <a:buFont typeface="Wingdings" pitchFamily="2" charset="2"/>
              <a:buChar char="q"/>
              <a:defRPr/>
            </a:pPr>
            <a:r>
              <a:rPr lang="pl-PL" sz="3000" dirty="0" smtClean="0"/>
              <a:t>używane od wieków w </a:t>
            </a:r>
            <a:r>
              <a:rPr lang="pl-PL" sz="3000" dirty="0" smtClean="0"/>
              <a:t>celach: społecznych</a:t>
            </a:r>
            <a:r>
              <a:rPr lang="pl-PL" sz="3000" dirty="0" smtClean="0"/>
              <a:t>, religijnych, rekreacyjnych i medycznych.</a:t>
            </a:r>
          </a:p>
          <a:p>
            <a:pPr marL="320040" indent="-320040" fontAlgn="auto">
              <a:spcAft>
                <a:spcPts val="0"/>
              </a:spcAft>
              <a:buFont typeface="Wingdings"/>
              <a:buChar char=""/>
              <a:defRPr/>
            </a:pPr>
            <a:endParaRPr lang="pl-PL" dirty="0"/>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836712"/>
            <a:ext cx="8496944" cy="5760640"/>
          </a:xfrm>
        </p:spPr>
        <p:txBody>
          <a:bodyPr>
            <a:normAutofit/>
          </a:bodyPr>
          <a:lstStyle/>
          <a:p>
            <a:pPr marL="0" indent="0">
              <a:buNone/>
            </a:pPr>
            <a:r>
              <a:rPr lang="pl-PL" dirty="0" smtClean="0"/>
              <a:t>4) Ustawa z dnia 6 kwietnia 1990 r. o Policji, Dz. U. nr 30, poz. 179 z p. zm.</a:t>
            </a:r>
          </a:p>
          <a:p>
            <a:pPr marL="0" indent="0">
              <a:buNone/>
            </a:pPr>
            <a:r>
              <a:rPr lang="pl-PL" dirty="0" smtClean="0"/>
              <a:t>5) Zarządzenie Nr 15/97 Komendanta Głównego Policji z dnia 16 czerwca </a:t>
            </a:r>
          </a:p>
          <a:p>
            <a:pPr marL="0" indent="0">
              <a:buNone/>
            </a:pPr>
            <a:r>
              <a:rPr lang="pl-PL" dirty="0" smtClean="0"/>
              <a:t>1997 r. w sprawie form i metod działań policji w zakresie zapobiegania i zwalczania demoralizacji i przestępczości nieletnich.</a:t>
            </a:r>
          </a:p>
          <a:p>
            <a:pPr marL="0" indent="0">
              <a:buNone/>
            </a:pPr>
            <a:r>
              <a:rPr lang="pl-PL" dirty="0" smtClean="0"/>
              <a:t>6) Ustawa z dnia 7 września 1991 r. o systemie oświaty Dz. U. z 1996 r. nr 67, poz. 329 z p. zm.</a:t>
            </a:r>
          </a:p>
          <a:p>
            <a:pPr marL="0" indent="0">
              <a:buNone/>
            </a:pPr>
            <a:r>
              <a:rPr lang="pl-PL" dirty="0" smtClean="0"/>
              <a:t>7) Rozporządzenie Ministra Edukacji Narodowej i Sportu z dnia 31 stycznia 2003 r. w sprawie szczegółowych form działalności wychowawczej</a:t>
            </a:r>
          </a:p>
          <a:p>
            <a:endParaRPr lang="pl-PL" dirty="0"/>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5192" y="503556"/>
            <a:ext cx="8435280" cy="549180"/>
          </a:xfrm>
        </p:spPr>
        <p:txBody>
          <a:bodyPr>
            <a:normAutofit fontScale="90000"/>
          </a:bodyPr>
          <a:lstStyle/>
          <a:p>
            <a:r>
              <a:rPr lang="pl-PL" sz="3600" b="1" dirty="0" smtClean="0">
                <a:solidFill>
                  <a:schemeClr val="accent3">
                    <a:lumMod val="50000"/>
                  </a:schemeClr>
                </a:solidFill>
              </a:rPr>
              <a:t>Gdy uczeń jest nietrzeźwy w szkole</a:t>
            </a:r>
            <a:r>
              <a:rPr lang="pl-PL" b="1" dirty="0" smtClean="0"/>
              <a:t>:</a:t>
            </a:r>
            <a:endParaRPr lang="pl-PL" b="1" dirty="0"/>
          </a:p>
        </p:txBody>
      </p:sp>
      <p:sp>
        <p:nvSpPr>
          <p:cNvPr id="4" name="pole tekstowe 3"/>
          <p:cNvSpPr txBox="1"/>
          <p:nvPr/>
        </p:nvSpPr>
        <p:spPr>
          <a:xfrm>
            <a:off x="3203848" y="1196752"/>
            <a:ext cx="2736304" cy="369332"/>
          </a:xfrm>
          <a:prstGeom prst="rect">
            <a:avLst/>
          </a:prstGeom>
          <a:solidFill>
            <a:schemeClr val="accent2">
              <a:lumMod val="60000"/>
              <a:lumOff val="40000"/>
            </a:schemeClr>
          </a:solidFill>
          <a:ln>
            <a:solidFill>
              <a:schemeClr val="tx1"/>
            </a:solidFill>
          </a:ln>
        </p:spPr>
        <p:txBody>
          <a:bodyPr wrap="square" rtlCol="0">
            <a:spAutoFit/>
          </a:bodyPr>
          <a:lstStyle/>
          <a:p>
            <a:pPr algn="ctr"/>
            <a:r>
              <a:rPr lang="pl-PL" b="1" dirty="0" smtClean="0"/>
              <a:t>Nauczyciel</a:t>
            </a:r>
            <a:endParaRPr lang="pl-PL" b="1" dirty="0"/>
          </a:p>
        </p:txBody>
      </p:sp>
      <p:sp>
        <p:nvSpPr>
          <p:cNvPr id="6" name="pole tekstowe 5"/>
          <p:cNvSpPr txBox="1"/>
          <p:nvPr/>
        </p:nvSpPr>
        <p:spPr>
          <a:xfrm>
            <a:off x="10384" y="2144554"/>
            <a:ext cx="2088232" cy="369332"/>
          </a:xfrm>
          <a:prstGeom prst="rect">
            <a:avLst/>
          </a:prstGeom>
          <a:solidFill>
            <a:schemeClr val="accent2">
              <a:lumMod val="60000"/>
              <a:lumOff val="40000"/>
            </a:schemeClr>
          </a:solidFill>
          <a:ln>
            <a:solidFill>
              <a:schemeClr val="tx1"/>
            </a:solidFill>
          </a:ln>
        </p:spPr>
        <p:txBody>
          <a:bodyPr wrap="square" rtlCol="0">
            <a:spAutoFit/>
          </a:bodyPr>
          <a:lstStyle/>
          <a:p>
            <a:pPr algn="ctr"/>
            <a:r>
              <a:rPr lang="pl-PL" dirty="0" smtClean="0"/>
              <a:t>Dyrektor szkoły</a:t>
            </a:r>
            <a:endParaRPr lang="pl-PL" dirty="0"/>
          </a:p>
        </p:txBody>
      </p:sp>
      <p:sp>
        <p:nvSpPr>
          <p:cNvPr id="7" name="pole tekstowe 6"/>
          <p:cNvSpPr txBox="1"/>
          <p:nvPr/>
        </p:nvSpPr>
        <p:spPr>
          <a:xfrm>
            <a:off x="2255628" y="2144554"/>
            <a:ext cx="2448272" cy="369332"/>
          </a:xfrm>
          <a:prstGeom prst="rect">
            <a:avLst/>
          </a:prstGeom>
          <a:solidFill>
            <a:schemeClr val="accent2">
              <a:lumMod val="60000"/>
              <a:lumOff val="40000"/>
            </a:schemeClr>
          </a:solidFill>
          <a:ln>
            <a:solidFill>
              <a:schemeClr val="tx1"/>
            </a:solidFill>
          </a:ln>
        </p:spPr>
        <p:txBody>
          <a:bodyPr wrap="square" rtlCol="0">
            <a:spAutoFit/>
          </a:bodyPr>
          <a:lstStyle/>
          <a:p>
            <a:r>
              <a:rPr lang="pl-PL" dirty="0" smtClean="0"/>
              <a:t>Rodzice/opiekunowie</a:t>
            </a:r>
            <a:endParaRPr lang="pl-PL" dirty="0"/>
          </a:p>
        </p:txBody>
      </p:sp>
      <p:sp>
        <p:nvSpPr>
          <p:cNvPr id="8" name="pole tekstowe 7"/>
          <p:cNvSpPr txBox="1"/>
          <p:nvPr/>
        </p:nvSpPr>
        <p:spPr>
          <a:xfrm>
            <a:off x="4775448" y="2134076"/>
            <a:ext cx="1812776" cy="379809"/>
          </a:xfrm>
          <a:prstGeom prst="rect">
            <a:avLst/>
          </a:prstGeom>
          <a:solidFill>
            <a:schemeClr val="accent2">
              <a:lumMod val="60000"/>
              <a:lumOff val="40000"/>
            </a:schemeClr>
          </a:solidFill>
          <a:ln>
            <a:solidFill>
              <a:schemeClr val="tx1"/>
            </a:solidFill>
          </a:ln>
        </p:spPr>
        <p:txBody>
          <a:bodyPr wrap="square" rtlCol="0">
            <a:spAutoFit/>
          </a:bodyPr>
          <a:lstStyle/>
          <a:p>
            <a:pPr algn="ctr"/>
            <a:r>
              <a:rPr lang="pl-PL" dirty="0" smtClean="0"/>
              <a:t>Wychowawca</a:t>
            </a:r>
            <a:endParaRPr lang="pl-PL" dirty="0"/>
          </a:p>
        </p:txBody>
      </p:sp>
      <p:sp>
        <p:nvSpPr>
          <p:cNvPr id="10" name="pole tekstowe 9"/>
          <p:cNvSpPr txBox="1"/>
          <p:nvPr/>
        </p:nvSpPr>
        <p:spPr>
          <a:xfrm>
            <a:off x="6735216" y="2052221"/>
            <a:ext cx="2013248" cy="923330"/>
          </a:xfrm>
          <a:prstGeom prst="rect">
            <a:avLst/>
          </a:prstGeom>
          <a:solidFill>
            <a:schemeClr val="accent2">
              <a:lumMod val="60000"/>
              <a:lumOff val="40000"/>
            </a:schemeClr>
          </a:solidFill>
          <a:ln>
            <a:solidFill>
              <a:schemeClr val="tx1"/>
            </a:solidFill>
          </a:ln>
        </p:spPr>
        <p:txBody>
          <a:bodyPr wrap="square" rtlCol="0">
            <a:spAutoFit/>
          </a:bodyPr>
          <a:lstStyle/>
          <a:p>
            <a:pPr algn="ctr"/>
            <a:r>
              <a:rPr lang="pl-PL" dirty="0" smtClean="0"/>
              <a:t>Odizolowanie, zapewnienie bezpieczeństwa</a:t>
            </a:r>
            <a:endParaRPr lang="pl-PL" dirty="0"/>
          </a:p>
        </p:txBody>
      </p:sp>
      <p:sp>
        <p:nvSpPr>
          <p:cNvPr id="11" name="pole tekstowe 10"/>
          <p:cNvSpPr txBox="1"/>
          <p:nvPr/>
        </p:nvSpPr>
        <p:spPr>
          <a:xfrm>
            <a:off x="0" y="3068960"/>
            <a:ext cx="2448272" cy="923330"/>
          </a:xfrm>
          <a:prstGeom prst="rect">
            <a:avLst/>
          </a:prstGeom>
          <a:solidFill>
            <a:schemeClr val="bg2">
              <a:lumMod val="90000"/>
            </a:schemeClr>
          </a:solidFill>
          <a:ln>
            <a:solidFill>
              <a:schemeClr val="tx1"/>
            </a:solidFill>
          </a:ln>
        </p:spPr>
        <p:txBody>
          <a:bodyPr wrap="square" rtlCol="0">
            <a:spAutoFit/>
          </a:bodyPr>
          <a:lstStyle/>
          <a:p>
            <a:pPr algn="ctr"/>
            <a:r>
              <a:rPr lang="pl-PL" dirty="0" smtClean="0"/>
              <a:t>W przypadku agresji podejmuje decyzję o wezwaniu policji</a:t>
            </a:r>
            <a:endParaRPr lang="pl-PL" dirty="0"/>
          </a:p>
        </p:txBody>
      </p:sp>
      <p:sp>
        <p:nvSpPr>
          <p:cNvPr id="12" name="pole tekstowe 11"/>
          <p:cNvSpPr txBox="1"/>
          <p:nvPr/>
        </p:nvSpPr>
        <p:spPr>
          <a:xfrm>
            <a:off x="179512" y="4365104"/>
            <a:ext cx="2349584" cy="923330"/>
          </a:xfrm>
          <a:prstGeom prst="rect">
            <a:avLst/>
          </a:prstGeom>
          <a:solidFill>
            <a:schemeClr val="accent2">
              <a:lumMod val="40000"/>
              <a:lumOff val="60000"/>
            </a:schemeClr>
          </a:solidFill>
          <a:ln>
            <a:solidFill>
              <a:schemeClr val="tx1"/>
            </a:solidFill>
          </a:ln>
        </p:spPr>
        <p:txBody>
          <a:bodyPr wrap="square" rtlCol="0">
            <a:spAutoFit/>
          </a:bodyPr>
          <a:lstStyle/>
          <a:p>
            <a:pPr algn="ctr"/>
            <a:r>
              <a:rPr lang="pl-PL" dirty="0" smtClean="0"/>
              <a:t>Izba wytrzeźwień lub policyjne pomieszczenie</a:t>
            </a:r>
            <a:endParaRPr lang="pl-PL" dirty="0"/>
          </a:p>
        </p:txBody>
      </p:sp>
      <p:sp>
        <p:nvSpPr>
          <p:cNvPr id="13" name="pole tekstowe 12"/>
          <p:cNvSpPr txBox="1"/>
          <p:nvPr/>
        </p:nvSpPr>
        <p:spPr>
          <a:xfrm>
            <a:off x="179512" y="5733256"/>
            <a:ext cx="2326920" cy="923330"/>
          </a:xfrm>
          <a:prstGeom prst="rect">
            <a:avLst/>
          </a:prstGeom>
          <a:solidFill>
            <a:schemeClr val="accent4">
              <a:lumMod val="40000"/>
              <a:lumOff val="60000"/>
            </a:schemeClr>
          </a:solidFill>
          <a:ln>
            <a:solidFill>
              <a:schemeClr val="tx1"/>
            </a:solidFill>
          </a:ln>
        </p:spPr>
        <p:txBody>
          <a:bodyPr wrap="square" rtlCol="0">
            <a:spAutoFit/>
          </a:bodyPr>
          <a:lstStyle/>
          <a:p>
            <a:pPr algn="ctr"/>
            <a:r>
              <a:rPr lang="pl-PL" dirty="0" smtClean="0"/>
              <a:t>Policja powiadamia rodziców/opiekunów oraz sąd rodzinny</a:t>
            </a:r>
            <a:endParaRPr lang="pl-PL" dirty="0"/>
          </a:p>
        </p:txBody>
      </p:sp>
      <p:sp>
        <p:nvSpPr>
          <p:cNvPr id="14" name="pole tekstowe 13"/>
          <p:cNvSpPr txBox="1"/>
          <p:nvPr/>
        </p:nvSpPr>
        <p:spPr>
          <a:xfrm>
            <a:off x="2627784" y="2996952"/>
            <a:ext cx="2040456" cy="923330"/>
          </a:xfrm>
          <a:prstGeom prst="rect">
            <a:avLst/>
          </a:prstGeom>
          <a:solidFill>
            <a:schemeClr val="accent4">
              <a:lumMod val="40000"/>
              <a:lumOff val="60000"/>
            </a:schemeClr>
          </a:solidFill>
          <a:ln>
            <a:solidFill>
              <a:schemeClr val="tx1"/>
            </a:solidFill>
          </a:ln>
        </p:spPr>
        <p:txBody>
          <a:bodyPr wrap="square" rtlCol="0">
            <a:spAutoFit/>
          </a:bodyPr>
          <a:lstStyle/>
          <a:p>
            <a:r>
              <a:rPr lang="pl-PL" dirty="0" smtClean="0"/>
              <a:t>Zobowiązują się do odebrania ucznia ze szkoły</a:t>
            </a:r>
            <a:endParaRPr lang="pl-PL" dirty="0"/>
          </a:p>
        </p:txBody>
      </p:sp>
      <p:sp>
        <p:nvSpPr>
          <p:cNvPr id="15" name="pole tekstowe 14"/>
          <p:cNvSpPr txBox="1"/>
          <p:nvPr/>
        </p:nvSpPr>
        <p:spPr>
          <a:xfrm>
            <a:off x="6735216" y="3268291"/>
            <a:ext cx="2157264" cy="923330"/>
          </a:xfrm>
          <a:prstGeom prst="rect">
            <a:avLst/>
          </a:prstGeom>
          <a:solidFill>
            <a:srgbClr val="CCCCFF"/>
          </a:solidFill>
          <a:ln>
            <a:solidFill>
              <a:schemeClr val="tx1"/>
            </a:solidFill>
          </a:ln>
        </p:spPr>
        <p:txBody>
          <a:bodyPr wrap="square" rtlCol="0">
            <a:spAutoFit/>
          </a:bodyPr>
          <a:lstStyle/>
          <a:p>
            <a:pPr algn="ctr"/>
            <a:r>
              <a:rPr lang="pl-PL" dirty="0" smtClean="0"/>
              <a:t>Lekarz, stwierdzenie stanu odurzenia</a:t>
            </a:r>
            <a:endParaRPr lang="pl-PL" dirty="0"/>
          </a:p>
        </p:txBody>
      </p:sp>
      <p:sp>
        <p:nvSpPr>
          <p:cNvPr id="16" name="pole tekstowe 15"/>
          <p:cNvSpPr txBox="1"/>
          <p:nvPr/>
        </p:nvSpPr>
        <p:spPr>
          <a:xfrm>
            <a:off x="6660232" y="4869160"/>
            <a:ext cx="2301280" cy="923330"/>
          </a:xfrm>
          <a:prstGeom prst="rect">
            <a:avLst/>
          </a:prstGeom>
          <a:solidFill>
            <a:schemeClr val="accent3">
              <a:lumMod val="40000"/>
              <a:lumOff val="60000"/>
            </a:schemeClr>
          </a:solidFill>
          <a:ln>
            <a:solidFill>
              <a:schemeClr val="tx1"/>
            </a:solidFill>
          </a:ln>
        </p:spPr>
        <p:txBody>
          <a:bodyPr wrap="square" rtlCol="0">
            <a:spAutoFit/>
          </a:bodyPr>
          <a:lstStyle/>
          <a:p>
            <a:pPr algn="ctr"/>
            <a:r>
              <a:rPr lang="pl-PL" dirty="0" smtClean="0"/>
              <a:t>Zostawia w szkole (gabinet pielęgniarki szkolnej)</a:t>
            </a:r>
            <a:endParaRPr lang="pl-PL" dirty="0"/>
          </a:p>
        </p:txBody>
      </p:sp>
      <p:sp>
        <p:nvSpPr>
          <p:cNvPr id="17" name="pole tekstowe 16"/>
          <p:cNvSpPr txBox="1"/>
          <p:nvPr/>
        </p:nvSpPr>
        <p:spPr>
          <a:xfrm>
            <a:off x="4499992" y="4437112"/>
            <a:ext cx="1937036" cy="923330"/>
          </a:xfrm>
          <a:prstGeom prst="rect">
            <a:avLst/>
          </a:prstGeom>
          <a:solidFill>
            <a:srgbClr val="FFFF99"/>
          </a:solidFill>
          <a:ln>
            <a:solidFill>
              <a:schemeClr val="tx1"/>
            </a:solidFill>
          </a:ln>
        </p:spPr>
        <p:txBody>
          <a:bodyPr wrap="square" rtlCol="0">
            <a:spAutoFit/>
          </a:bodyPr>
          <a:lstStyle/>
          <a:p>
            <a:pPr algn="ctr"/>
            <a:r>
              <a:rPr lang="pl-PL" dirty="0" smtClean="0"/>
              <a:t>Decyduje o przekazaniu Policji</a:t>
            </a:r>
            <a:endParaRPr lang="pl-PL" dirty="0"/>
          </a:p>
        </p:txBody>
      </p:sp>
      <p:cxnSp>
        <p:nvCxnSpPr>
          <p:cNvPr id="21" name="Łącznik prosty ze strzałką 20"/>
          <p:cNvCxnSpPr>
            <a:stCxn id="4" idx="1"/>
          </p:cNvCxnSpPr>
          <p:nvPr/>
        </p:nvCxnSpPr>
        <p:spPr>
          <a:xfrm flipH="1">
            <a:off x="1475656" y="1381418"/>
            <a:ext cx="1728192" cy="75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p:nvPr/>
        </p:nvCxnSpPr>
        <p:spPr>
          <a:xfrm flipH="1">
            <a:off x="3635896" y="1628800"/>
            <a:ext cx="21602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p:nvPr/>
        </p:nvCxnSpPr>
        <p:spPr>
          <a:xfrm>
            <a:off x="5004048" y="1628800"/>
            <a:ext cx="21602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Łącznik prosty ze strzałką 29"/>
          <p:cNvCxnSpPr>
            <a:stCxn id="4" idx="3"/>
          </p:cNvCxnSpPr>
          <p:nvPr/>
        </p:nvCxnSpPr>
        <p:spPr>
          <a:xfrm>
            <a:off x="5940152" y="1381418"/>
            <a:ext cx="1296144" cy="607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Łącznik prosty ze strzałką 31"/>
          <p:cNvCxnSpPr/>
          <p:nvPr/>
        </p:nvCxnSpPr>
        <p:spPr>
          <a:xfrm>
            <a:off x="3419872" y="2492896"/>
            <a:ext cx="12116" cy="483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p:cNvCxnSpPr>
            <a:stCxn id="6" idx="2"/>
          </p:cNvCxnSpPr>
          <p:nvPr/>
        </p:nvCxnSpPr>
        <p:spPr>
          <a:xfrm flipH="1">
            <a:off x="1043608" y="2513886"/>
            <a:ext cx="10892" cy="483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a:stCxn id="10" idx="2"/>
          </p:cNvCxnSpPr>
          <p:nvPr/>
        </p:nvCxnSpPr>
        <p:spPr>
          <a:xfrm flipH="1">
            <a:off x="7668344" y="2975551"/>
            <a:ext cx="73496" cy="237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Łącznik prosty ze strzałką 39"/>
          <p:cNvCxnSpPr>
            <a:stCxn id="15" idx="2"/>
            <a:endCxn id="16" idx="0"/>
          </p:cNvCxnSpPr>
          <p:nvPr/>
        </p:nvCxnSpPr>
        <p:spPr>
          <a:xfrm flipH="1">
            <a:off x="7810872" y="4191621"/>
            <a:ext cx="2976" cy="6775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Łącznik prosty ze strzałką 41"/>
          <p:cNvCxnSpPr>
            <a:stCxn id="11" idx="2"/>
          </p:cNvCxnSpPr>
          <p:nvPr/>
        </p:nvCxnSpPr>
        <p:spPr>
          <a:xfrm>
            <a:off x="1224136" y="3992290"/>
            <a:ext cx="35496" cy="372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Łącznik prosty ze strzałką 43"/>
          <p:cNvCxnSpPr>
            <a:stCxn id="12" idx="2"/>
            <a:endCxn id="13" idx="0"/>
          </p:cNvCxnSpPr>
          <p:nvPr/>
        </p:nvCxnSpPr>
        <p:spPr>
          <a:xfrm flipH="1">
            <a:off x="1342972" y="5288434"/>
            <a:ext cx="11332" cy="4448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Łącznik prosty ze strzałką 48"/>
          <p:cNvCxnSpPr>
            <a:stCxn id="8" idx="2"/>
          </p:cNvCxnSpPr>
          <p:nvPr/>
        </p:nvCxnSpPr>
        <p:spPr>
          <a:xfrm>
            <a:off x="5681836" y="2513885"/>
            <a:ext cx="42292" cy="19232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17223890"/>
      </p:ext>
    </p:extLst>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76672"/>
            <a:ext cx="8229600" cy="792088"/>
          </a:xfrm>
        </p:spPr>
        <p:txBody>
          <a:bodyPr>
            <a:normAutofit fontScale="90000"/>
          </a:bodyPr>
          <a:lstStyle/>
          <a:p>
            <a:r>
              <a:rPr lang="pl-PL" sz="3600" b="1" dirty="0" smtClean="0">
                <a:solidFill>
                  <a:schemeClr val="accent3">
                    <a:lumMod val="50000"/>
                  </a:schemeClr>
                </a:solidFill>
              </a:rPr>
              <a:t>Gdy zostanie stwierdzona nietrzeźwość</a:t>
            </a:r>
            <a:r>
              <a:rPr lang="pl-PL" sz="3600" dirty="0" smtClean="0"/>
              <a:t>:</a:t>
            </a:r>
            <a:endParaRPr lang="pl-PL" sz="3600" dirty="0"/>
          </a:p>
        </p:txBody>
      </p:sp>
      <p:sp>
        <p:nvSpPr>
          <p:cNvPr id="3" name="Symbol zastępczy zawartości 2"/>
          <p:cNvSpPr>
            <a:spLocks noGrp="1"/>
          </p:cNvSpPr>
          <p:nvPr>
            <p:ph sz="half" idx="1"/>
          </p:nvPr>
        </p:nvSpPr>
        <p:spPr>
          <a:xfrm>
            <a:off x="251520" y="1196752"/>
            <a:ext cx="8640960" cy="3649960"/>
          </a:xfrm>
        </p:spPr>
        <p:txBody>
          <a:bodyPr>
            <a:normAutofit/>
          </a:bodyPr>
          <a:lstStyle/>
          <a:p>
            <a:pPr marL="0" indent="0">
              <a:buNone/>
            </a:pPr>
            <a:r>
              <a:rPr lang="pl-PL" sz="2800" dirty="0" smtClean="0"/>
              <a:t>Policja </a:t>
            </a:r>
            <a:r>
              <a:rPr lang="pl-PL" sz="2800" dirty="0"/>
              <a:t>ma możliwość przewiezienia ucznia do izby wytrzeźwień albo do policyjnych pomieszczeń dla osób zatrzymanych- na czas niezbędny do wytrzeźwienia (maks. do 24 godzin). O fakcie umieszczenia zawiadamia się rodziców/ opiekunów oraz </a:t>
            </a:r>
            <a:r>
              <a:rPr lang="pl-PL" sz="2800" dirty="0" smtClean="0"/>
              <a:t>Sąd </a:t>
            </a:r>
            <a:r>
              <a:rPr lang="pl-PL" sz="2800" dirty="0"/>
              <a:t>R</a:t>
            </a:r>
            <a:r>
              <a:rPr lang="pl-PL" sz="2800" dirty="0" smtClean="0"/>
              <a:t>odzinny </a:t>
            </a:r>
            <a:r>
              <a:rPr lang="pl-PL" sz="2800" dirty="0"/>
              <a:t>jeśli uczeń nie</a:t>
            </a:r>
            <a:r>
              <a:rPr lang="pl-PL" sz="2400" dirty="0"/>
              <a:t> ukończył 18 lat.</a:t>
            </a:r>
          </a:p>
        </p:txBody>
      </p:sp>
      <p:pic>
        <p:nvPicPr>
          <p:cNvPr id="1945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83968" y="3789040"/>
            <a:ext cx="3970773" cy="26640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pole tekstowe 4"/>
          <p:cNvSpPr txBox="1"/>
          <p:nvPr/>
        </p:nvSpPr>
        <p:spPr>
          <a:xfrm>
            <a:off x="4139951" y="6525344"/>
            <a:ext cx="2899121" cy="230832"/>
          </a:xfrm>
          <a:prstGeom prst="rect">
            <a:avLst/>
          </a:prstGeom>
          <a:noFill/>
        </p:spPr>
        <p:txBody>
          <a:bodyPr wrap="square" rtlCol="0">
            <a:spAutoFit/>
          </a:bodyPr>
          <a:lstStyle/>
          <a:p>
            <a:r>
              <a:rPr lang="pl-PL" sz="900" dirty="0" smtClean="0"/>
              <a:t>Źródło: http://srodmiescie.policja.waw.pl</a:t>
            </a:r>
            <a:endParaRPr lang="pl-PL" dirty="0"/>
          </a:p>
        </p:txBody>
      </p:sp>
    </p:spTree>
    <p:extLst>
      <p:ext uri="{BB962C8B-B14F-4D97-AF65-F5344CB8AC3E}">
        <p14:creationId xmlns="" xmlns:p14="http://schemas.microsoft.com/office/powerpoint/2010/main" val="3898518954"/>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548680"/>
            <a:ext cx="7344816" cy="720080"/>
          </a:xfrm>
        </p:spPr>
        <p:txBody>
          <a:bodyPr>
            <a:normAutofit/>
          </a:bodyPr>
          <a:lstStyle/>
          <a:p>
            <a:r>
              <a:rPr lang="pl-PL" sz="3200" b="1" dirty="0" smtClean="0">
                <a:solidFill>
                  <a:schemeClr val="accent3">
                    <a:lumMod val="50000"/>
                  </a:schemeClr>
                </a:solidFill>
              </a:rPr>
              <a:t>Dylemat - Czy wzywać Policję?</a:t>
            </a:r>
            <a:endParaRPr lang="pl-PL" sz="3200" b="1" dirty="0">
              <a:solidFill>
                <a:schemeClr val="accent3">
                  <a:lumMod val="50000"/>
                </a:schemeClr>
              </a:solidFill>
            </a:endParaRPr>
          </a:p>
        </p:txBody>
      </p:sp>
      <p:sp>
        <p:nvSpPr>
          <p:cNvPr id="3" name="Symbol zastępczy zawartości 2"/>
          <p:cNvSpPr>
            <a:spLocks noGrp="1"/>
          </p:cNvSpPr>
          <p:nvPr>
            <p:ph idx="1"/>
          </p:nvPr>
        </p:nvSpPr>
        <p:spPr>
          <a:xfrm>
            <a:off x="395536" y="1484784"/>
            <a:ext cx="8496944" cy="4968552"/>
          </a:xfrm>
        </p:spPr>
        <p:txBody>
          <a:bodyPr>
            <a:normAutofit/>
          </a:bodyPr>
          <a:lstStyle/>
          <a:p>
            <a:r>
              <a:rPr lang="pl-PL" dirty="0" smtClean="0"/>
              <a:t> </a:t>
            </a:r>
            <a:r>
              <a:rPr lang="pl-PL" dirty="0"/>
              <a:t>Jeśli powtarzają się przypadki, w których uczeń (przed ukończeniem 18 lat) znajduje się pod wpływem alkoholu lub narkotyków na terenie szkoły, to </a:t>
            </a:r>
            <a:r>
              <a:rPr lang="pl-PL" dirty="0" smtClean="0"/>
              <a:t>Dyrektor </a:t>
            </a:r>
            <a:r>
              <a:rPr lang="pl-PL" dirty="0"/>
              <a:t>jest obowiązany powiadomić o tym </a:t>
            </a:r>
            <a:r>
              <a:rPr lang="pl-PL" dirty="0" smtClean="0"/>
              <a:t>Policję </a:t>
            </a:r>
            <a:r>
              <a:rPr lang="pl-PL" dirty="0"/>
              <a:t>lub </a:t>
            </a:r>
            <a:r>
              <a:rPr lang="pl-PL" dirty="0" smtClean="0"/>
              <a:t>Sąd </a:t>
            </a:r>
            <a:r>
              <a:rPr lang="pl-PL" dirty="0"/>
              <a:t>R</a:t>
            </a:r>
            <a:r>
              <a:rPr lang="pl-PL" dirty="0" smtClean="0"/>
              <a:t>odzinny.</a:t>
            </a:r>
            <a:endParaRPr lang="pl-PL" dirty="0"/>
          </a:p>
          <a:p>
            <a:r>
              <a:rPr lang="pl-PL" dirty="0" smtClean="0"/>
              <a:t> </a:t>
            </a:r>
            <a:r>
              <a:rPr lang="pl-PL" dirty="0"/>
              <a:t>Spożywanie alkoholu na terenie szkoły przez ucznia, który ukończył 17 lat, stanowi wykroczenie z art. 43 ust. 1 Ustawy z dnia 26 października 1982 r. o </a:t>
            </a:r>
            <a:r>
              <a:rPr lang="pl-PL" dirty="0" smtClean="0"/>
              <a:t>wychowaniu w </a:t>
            </a:r>
            <a:r>
              <a:rPr lang="pl-PL" dirty="0"/>
              <a:t>trzeźwości i przeciwdziałaniu alkoholizmowi. </a:t>
            </a:r>
            <a:r>
              <a:rPr lang="pl-PL" u="sng" dirty="0"/>
              <a:t>Należy o tym fakcie powiadomić </a:t>
            </a:r>
            <a:r>
              <a:rPr lang="pl-PL" u="sng" dirty="0" smtClean="0"/>
              <a:t>Policję</a:t>
            </a:r>
            <a:r>
              <a:rPr lang="pl-PL" u="sng" dirty="0"/>
              <a:t>.</a:t>
            </a:r>
          </a:p>
          <a:p>
            <a:endParaRPr lang="pl-PL" dirty="0"/>
          </a:p>
        </p:txBody>
      </p:sp>
    </p:spTree>
    <p:extLst>
      <p:ext uri="{BB962C8B-B14F-4D97-AF65-F5344CB8AC3E}">
        <p14:creationId xmlns="" xmlns:p14="http://schemas.microsoft.com/office/powerpoint/2010/main" val="1634446259"/>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332656"/>
            <a:ext cx="8784976" cy="1152128"/>
          </a:xfrm>
        </p:spPr>
        <p:txBody>
          <a:bodyPr>
            <a:noAutofit/>
          </a:bodyPr>
          <a:lstStyle/>
          <a:p>
            <a:r>
              <a:rPr lang="pl-PL" sz="3200" b="1" dirty="0">
                <a:solidFill>
                  <a:schemeClr val="accent3">
                    <a:lumMod val="50000"/>
                  </a:schemeClr>
                </a:solidFill>
              </a:rPr>
              <a:t>Gdy pracownik szkoły znajduje substancje psychoaktywne na terenie </a:t>
            </a:r>
            <a:r>
              <a:rPr lang="pl-PL" sz="3200" b="1" dirty="0" smtClean="0">
                <a:solidFill>
                  <a:schemeClr val="accent3">
                    <a:lumMod val="50000"/>
                  </a:schemeClr>
                </a:solidFill>
              </a:rPr>
              <a:t>szkoły….</a:t>
            </a:r>
            <a:endParaRPr lang="pl-PL" sz="3200" b="1" dirty="0">
              <a:solidFill>
                <a:schemeClr val="accent3">
                  <a:lumMod val="50000"/>
                </a:schemeClr>
              </a:solidFill>
            </a:endParaRPr>
          </a:p>
        </p:txBody>
      </p:sp>
      <p:pic>
        <p:nvPicPr>
          <p:cNvPr id="17410"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395536" y="1628800"/>
            <a:ext cx="8424936" cy="47525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88741628"/>
      </p:ext>
    </p:extLst>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76672"/>
            <a:ext cx="8496944" cy="936104"/>
          </a:xfrm>
        </p:spPr>
        <p:txBody>
          <a:bodyPr>
            <a:normAutofit fontScale="90000"/>
          </a:bodyPr>
          <a:lstStyle/>
          <a:p>
            <a:r>
              <a:rPr lang="pl-PL" sz="3200" b="1" dirty="0">
                <a:solidFill>
                  <a:schemeClr val="accent3">
                    <a:lumMod val="50000"/>
                  </a:schemeClr>
                </a:solidFill>
              </a:rPr>
              <a:t>Gdy szkoła dowiaduje się, że nieletni uczeń używa środków psychoaktywnych:</a:t>
            </a:r>
          </a:p>
        </p:txBody>
      </p:sp>
      <p:sp>
        <p:nvSpPr>
          <p:cNvPr id="4" name="pole tekstowe 3"/>
          <p:cNvSpPr txBox="1"/>
          <p:nvPr/>
        </p:nvSpPr>
        <p:spPr>
          <a:xfrm>
            <a:off x="3275856" y="1700808"/>
            <a:ext cx="2128036"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pl-PL" b="1" dirty="0" smtClean="0"/>
              <a:t>Nauczyciel</a:t>
            </a:r>
            <a:endParaRPr lang="pl-PL" b="1" dirty="0"/>
          </a:p>
        </p:txBody>
      </p:sp>
      <p:sp>
        <p:nvSpPr>
          <p:cNvPr id="5" name="pole tekstowe 4"/>
          <p:cNvSpPr txBox="1"/>
          <p:nvPr/>
        </p:nvSpPr>
        <p:spPr>
          <a:xfrm>
            <a:off x="3275856" y="2564904"/>
            <a:ext cx="2128036"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pl-PL" dirty="0" smtClean="0"/>
              <a:t>Wychowawca klasy</a:t>
            </a:r>
            <a:endParaRPr lang="pl-PL" dirty="0"/>
          </a:p>
        </p:txBody>
      </p:sp>
      <p:sp>
        <p:nvSpPr>
          <p:cNvPr id="6" name="pole tekstowe 5"/>
          <p:cNvSpPr txBox="1"/>
          <p:nvPr/>
        </p:nvSpPr>
        <p:spPr>
          <a:xfrm>
            <a:off x="395536" y="3429000"/>
            <a:ext cx="2128036" cy="369332"/>
          </a:xfrm>
          <a:prstGeom prst="rect">
            <a:avLst/>
          </a:prstGeom>
          <a:solidFill>
            <a:schemeClr val="accent2">
              <a:lumMod val="60000"/>
              <a:lumOff val="40000"/>
            </a:schemeClr>
          </a:solidFill>
          <a:ln>
            <a:solidFill>
              <a:schemeClr val="tx1"/>
            </a:solidFill>
          </a:ln>
        </p:spPr>
        <p:txBody>
          <a:bodyPr wrap="square" rtlCol="0">
            <a:spAutoFit/>
          </a:bodyPr>
          <a:lstStyle/>
          <a:p>
            <a:pPr algn="ctr"/>
            <a:r>
              <a:rPr lang="pl-PL" dirty="0" smtClean="0"/>
              <a:t>Pedagog szkolny</a:t>
            </a:r>
            <a:endParaRPr lang="pl-PL" dirty="0"/>
          </a:p>
        </p:txBody>
      </p:sp>
      <p:sp>
        <p:nvSpPr>
          <p:cNvPr id="7" name="pole tekstowe 6"/>
          <p:cNvSpPr txBox="1"/>
          <p:nvPr/>
        </p:nvSpPr>
        <p:spPr>
          <a:xfrm>
            <a:off x="3275856" y="3429000"/>
            <a:ext cx="2128036" cy="369332"/>
          </a:xfrm>
          <a:prstGeom prst="rect">
            <a:avLst/>
          </a:prstGeom>
          <a:solidFill>
            <a:schemeClr val="accent2">
              <a:lumMod val="60000"/>
              <a:lumOff val="40000"/>
            </a:schemeClr>
          </a:solidFill>
          <a:ln>
            <a:solidFill>
              <a:schemeClr val="tx1"/>
            </a:solidFill>
          </a:ln>
        </p:spPr>
        <p:txBody>
          <a:bodyPr wrap="square" rtlCol="0">
            <a:spAutoFit/>
          </a:bodyPr>
          <a:lstStyle/>
          <a:p>
            <a:pPr algn="ctr"/>
            <a:r>
              <a:rPr lang="pl-PL" dirty="0" smtClean="0"/>
              <a:t>Rodzice i dzieci</a:t>
            </a:r>
            <a:endParaRPr lang="pl-PL" dirty="0"/>
          </a:p>
        </p:txBody>
      </p:sp>
      <p:sp>
        <p:nvSpPr>
          <p:cNvPr id="8" name="pole tekstowe 7"/>
          <p:cNvSpPr txBox="1"/>
          <p:nvPr/>
        </p:nvSpPr>
        <p:spPr>
          <a:xfrm>
            <a:off x="5796136" y="3429000"/>
            <a:ext cx="2128036" cy="369332"/>
          </a:xfrm>
          <a:prstGeom prst="rect">
            <a:avLst/>
          </a:prstGeom>
          <a:solidFill>
            <a:schemeClr val="accent2">
              <a:lumMod val="60000"/>
              <a:lumOff val="40000"/>
            </a:schemeClr>
          </a:solidFill>
          <a:ln>
            <a:solidFill>
              <a:schemeClr val="tx1"/>
            </a:solidFill>
          </a:ln>
        </p:spPr>
        <p:txBody>
          <a:bodyPr wrap="square" rtlCol="0">
            <a:spAutoFit/>
          </a:bodyPr>
          <a:lstStyle/>
          <a:p>
            <a:pPr algn="ctr"/>
            <a:r>
              <a:rPr lang="pl-PL" dirty="0" smtClean="0"/>
              <a:t>Dyrektor szkoły</a:t>
            </a:r>
            <a:endParaRPr lang="pl-PL" dirty="0"/>
          </a:p>
        </p:txBody>
      </p:sp>
      <p:sp>
        <p:nvSpPr>
          <p:cNvPr id="9" name="pole tekstowe 8"/>
          <p:cNvSpPr txBox="1"/>
          <p:nvPr/>
        </p:nvSpPr>
        <p:spPr>
          <a:xfrm>
            <a:off x="3347864" y="4293096"/>
            <a:ext cx="2128036" cy="369332"/>
          </a:xfrm>
          <a:prstGeom prst="rect">
            <a:avLst/>
          </a:prstGeom>
          <a:solidFill>
            <a:srgbClr val="92D050"/>
          </a:solidFill>
          <a:ln>
            <a:solidFill>
              <a:schemeClr val="tx1"/>
            </a:solidFill>
          </a:ln>
        </p:spPr>
        <p:txBody>
          <a:bodyPr wrap="square" rtlCol="0">
            <a:spAutoFit/>
          </a:bodyPr>
          <a:lstStyle/>
          <a:p>
            <a:pPr algn="ctr"/>
            <a:r>
              <a:rPr lang="pl-PL" dirty="0" smtClean="0"/>
              <a:t>Współpraca</a:t>
            </a:r>
            <a:endParaRPr lang="pl-PL" dirty="0"/>
          </a:p>
        </p:txBody>
      </p:sp>
      <p:sp>
        <p:nvSpPr>
          <p:cNvPr id="10" name="pole tekstowe 9"/>
          <p:cNvSpPr txBox="1"/>
          <p:nvPr/>
        </p:nvSpPr>
        <p:spPr>
          <a:xfrm>
            <a:off x="5868144" y="4365104"/>
            <a:ext cx="2128036" cy="369332"/>
          </a:xfrm>
          <a:prstGeom prst="rect">
            <a:avLst/>
          </a:prstGeom>
          <a:solidFill>
            <a:srgbClr val="FF0000"/>
          </a:solidFill>
          <a:ln>
            <a:solidFill>
              <a:schemeClr val="tx1"/>
            </a:solidFill>
          </a:ln>
        </p:spPr>
        <p:txBody>
          <a:bodyPr wrap="square" rtlCol="0">
            <a:spAutoFit/>
          </a:bodyPr>
          <a:lstStyle/>
          <a:p>
            <a:pPr algn="ctr"/>
            <a:r>
              <a:rPr lang="pl-PL" dirty="0" smtClean="0"/>
              <a:t>Brak współpracy</a:t>
            </a:r>
            <a:endParaRPr lang="pl-PL" dirty="0"/>
          </a:p>
        </p:txBody>
      </p:sp>
      <p:sp>
        <p:nvSpPr>
          <p:cNvPr id="11" name="pole tekstowe 10"/>
          <p:cNvSpPr txBox="1"/>
          <p:nvPr/>
        </p:nvSpPr>
        <p:spPr>
          <a:xfrm>
            <a:off x="3234054" y="5373215"/>
            <a:ext cx="2128036" cy="1200329"/>
          </a:xfrm>
          <a:prstGeom prst="rect">
            <a:avLst/>
          </a:prstGeom>
          <a:solidFill>
            <a:schemeClr val="accent3">
              <a:lumMod val="40000"/>
              <a:lumOff val="60000"/>
            </a:schemeClr>
          </a:solidFill>
          <a:ln>
            <a:solidFill>
              <a:schemeClr val="tx1"/>
            </a:solidFill>
          </a:ln>
        </p:spPr>
        <p:txBody>
          <a:bodyPr wrap="square" rtlCol="0">
            <a:spAutoFit/>
          </a:bodyPr>
          <a:lstStyle/>
          <a:p>
            <a:r>
              <a:rPr lang="pl-PL" dirty="0" smtClean="0"/>
              <a:t>Specjalistyczny program działania – skierowanie do placówki</a:t>
            </a:r>
            <a:endParaRPr lang="pl-PL" dirty="0"/>
          </a:p>
        </p:txBody>
      </p:sp>
      <p:sp>
        <p:nvSpPr>
          <p:cNvPr id="12" name="pole tekstowe 11"/>
          <p:cNvSpPr txBox="1"/>
          <p:nvPr/>
        </p:nvSpPr>
        <p:spPr>
          <a:xfrm>
            <a:off x="6164990" y="5234716"/>
            <a:ext cx="2176222" cy="1477328"/>
          </a:xfrm>
          <a:prstGeom prst="rect">
            <a:avLst/>
          </a:prstGeom>
          <a:solidFill>
            <a:srgbClr val="FFFF99"/>
          </a:solidFill>
          <a:ln>
            <a:solidFill>
              <a:schemeClr val="tx1"/>
            </a:solidFill>
          </a:ln>
        </p:spPr>
        <p:txBody>
          <a:bodyPr wrap="square" rtlCol="0">
            <a:spAutoFit/>
          </a:bodyPr>
          <a:lstStyle/>
          <a:p>
            <a:r>
              <a:rPr lang="pl-PL" dirty="0" smtClean="0"/>
              <a:t>Pisemne powiadomienie sądu lub policji (specjalisty do spraw nieletnich)</a:t>
            </a:r>
            <a:endParaRPr lang="pl-PL" dirty="0"/>
          </a:p>
        </p:txBody>
      </p:sp>
      <p:cxnSp>
        <p:nvCxnSpPr>
          <p:cNvPr id="14" name="Łącznik prosty ze strzałką 13"/>
          <p:cNvCxnSpPr>
            <a:endCxn id="5" idx="0"/>
          </p:cNvCxnSpPr>
          <p:nvPr/>
        </p:nvCxnSpPr>
        <p:spPr>
          <a:xfrm flipH="1">
            <a:off x="4339874" y="2132856"/>
            <a:ext cx="1610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a:stCxn id="5" idx="2"/>
            <a:endCxn id="7" idx="0"/>
          </p:cNvCxnSpPr>
          <p:nvPr/>
        </p:nvCxnSpPr>
        <p:spPr>
          <a:xfrm>
            <a:off x="4339874" y="2934236"/>
            <a:ext cx="0" cy="494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p:cNvCxnSpPr>
            <a:stCxn id="7" idx="2"/>
            <a:endCxn id="9" idx="0"/>
          </p:cNvCxnSpPr>
          <p:nvPr/>
        </p:nvCxnSpPr>
        <p:spPr>
          <a:xfrm>
            <a:off x="4339874" y="3798332"/>
            <a:ext cx="72008" cy="494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p:cNvCxnSpPr>
            <a:stCxn id="9" idx="2"/>
          </p:cNvCxnSpPr>
          <p:nvPr/>
        </p:nvCxnSpPr>
        <p:spPr>
          <a:xfrm>
            <a:off x="4411882" y="4662428"/>
            <a:ext cx="16102"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p:cNvCxnSpPr>
            <a:stCxn id="4" idx="3"/>
          </p:cNvCxnSpPr>
          <p:nvPr/>
        </p:nvCxnSpPr>
        <p:spPr>
          <a:xfrm>
            <a:off x="5403892" y="1885474"/>
            <a:ext cx="1040316" cy="1543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p:cNvCxnSpPr>
            <a:stCxn id="4" idx="1"/>
            <a:endCxn id="6" idx="0"/>
          </p:cNvCxnSpPr>
          <p:nvPr/>
        </p:nvCxnSpPr>
        <p:spPr>
          <a:xfrm flipH="1">
            <a:off x="1459554" y="1885474"/>
            <a:ext cx="1816302" cy="1543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a:stCxn id="8" idx="2"/>
          </p:cNvCxnSpPr>
          <p:nvPr/>
        </p:nvCxnSpPr>
        <p:spPr>
          <a:xfrm flipH="1">
            <a:off x="6804248" y="3798332"/>
            <a:ext cx="55906" cy="5667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p:cNvCxnSpPr>
            <a:stCxn id="10" idx="2"/>
          </p:cNvCxnSpPr>
          <p:nvPr/>
        </p:nvCxnSpPr>
        <p:spPr>
          <a:xfrm>
            <a:off x="6932162" y="4734436"/>
            <a:ext cx="16102" cy="494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06351688"/>
      </p:ext>
    </p:extLst>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836712"/>
            <a:ext cx="8229600" cy="1069848"/>
          </a:xfrm>
        </p:spPr>
        <p:txBody>
          <a:bodyPr>
            <a:normAutofit/>
          </a:bodyPr>
          <a:lstStyle/>
          <a:p>
            <a:pPr algn="ctr"/>
            <a:r>
              <a:rPr lang="pl-PL" sz="3200" b="1" dirty="0" smtClean="0">
                <a:solidFill>
                  <a:schemeClr val="accent3">
                    <a:lumMod val="50000"/>
                  </a:schemeClr>
                </a:solidFill>
              </a:rPr>
              <a:t>Specjalistyczna pomoc w Krakowie</a:t>
            </a:r>
            <a:endParaRPr lang="pl-PL" sz="3200" b="1" dirty="0">
              <a:solidFill>
                <a:schemeClr val="accent3">
                  <a:lumMod val="50000"/>
                </a:schemeClr>
              </a:solidFill>
            </a:endParaRPr>
          </a:p>
        </p:txBody>
      </p:sp>
      <p:pic>
        <p:nvPicPr>
          <p:cNvPr id="184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7704" y="1916832"/>
            <a:ext cx="5256584" cy="4019741"/>
          </a:xfrm>
          <a:prstGeom prst="rect">
            <a:avLst/>
          </a:prstGeom>
          <a:noFill/>
          <a:ln w="76200">
            <a:solidFill>
              <a:schemeClr val="accent4">
                <a:lumMod val="75000"/>
              </a:schemeClr>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174088282"/>
      </p:ext>
    </p:extLst>
  </p:cSld>
  <p:clrMapOvr>
    <a:masterClrMapping/>
  </p:clrMapOvr>
  <p:transition>
    <p:cut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04813"/>
            <a:ext cx="8229600" cy="647700"/>
          </a:xfrm>
        </p:spPr>
        <p:txBody>
          <a:bodyPr>
            <a:normAutofit fontScale="90000"/>
          </a:bodyPr>
          <a:lstStyle/>
          <a:p>
            <a:pPr fontAlgn="auto">
              <a:spcAft>
                <a:spcPts val="0"/>
              </a:spcAft>
              <a:defRPr/>
            </a:pPr>
            <a:r>
              <a:rPr lang="pl-PL" sz="4000" dirty="0" smtClean="0">
                <a:solidFill>
                  <a:srgbClr val="FFCC00"/>
                </a:solidFill>
              </a:rPr>
              <a:t>:</a:t>
            </a:r>
            <a:r>
              <a:rPr lang="pl-PL" sz="4000" dirty="0">
                <a:solidFill>
                  <a:srgbClr val="FFCC00"/>
                </a:solidFill>
              </a:rPr>
              <a:t/>
            </a:r>
            <a:br>
              <a:rPr lang="pl-PL" sz="4000" dirty="0">
                <a:solidFill>
                  <a:srgbClr val="FFCC00"/>
                </a:solidFill>
              </a:rPr>
            </a:br>
            <a:r>
              <a:rPr lang="pl-PL" sz="3100" dirty="0" smtClean="0">
                <a:solidFill>
                  <a:srgbClr val="002060"/>
                </a:solidFill>
              </a:rPr>
              <a:t> </a:t>
            </a:r>
            <a:r>
              <a:rPr lang="pl-PL" sz="3600" b="1" dirty="0" smtClean="0">
                <a:solidFill>
                  <a:schemeClr val="accent3">
                    <a:lumMod val="75000"/>
                  </a:schemeClr>
                </a:solidFill>
              </a:rPr>
              <a:t>Miejskie Centrum Profilaktyki Uzależnień</a:t>
            </a:r>
            <a:br>
              <a:rPr lang="pl-PL" sz="3600" b="1" dirty="0" smtClean="0">
                <a:solidFill>
                  <a:schemeClr val="accent3">
                    <a:lumMod val="75000"/>
                  </a:schemeClr>
                </a:solidFill>
              </a:rPr>
            </a:br>
            <a:r>
              <a:rPr lang="pl-PL" sz="3600" b="1" dirty="0" smtClean="0">
                <a:solidFill>
                  <a:schemeClr val="accent3">
                    <a:lumMod val="75000"/>
                  </a:schemeClr>
                </a:solidFill>
              </a:rPr>
              <a:t> w Krakowie  - gdzie jesteśmy?</a:t>
            </a:r>
            <a:endParaRPr lang="pl-PL" sz="3600" b="1" dirty="0">
              <a:solidFill>
                <a:schemeClr val="accent3">
                  <a:lumMod val="75000"/>
                </a:schemeClr>
              </a:solidFill>
            </a:endParaRPr>
          </a:p>
        </p:txBody>
      </p:sp>
      <p:sp>
        <p:nvSpPr>
          <p:cNvPr id="64515" name="Rectangle 3"/>
          <p:cNvSpPr>
            <a:spLocks noGrp="1" noChangeArrowheads="1"/>
          </p:cNvSpPr>
          <p:nvPr>
            <p:ph type="body" idx="1"/>
          </p:nvPr>
        </p:nvSpPr>
        <p:spPr>
          <a:xfrm>
            <a:off x="611188" y="1628775"/>
            <a:ext cx="8229600" cy="4530725"/>
          </a:xfrm>
        </p:spPr>
        <p:txBody>
          <a:bodyPr/>
          <a:lstStyle/>
          <a:p>
            <a:pPr algn="ctr">
              <a:buFont typeface="Wingdings" pitchFamily="2" charset="2"/>
              <a:buNone/>
            </a:pPr>
            <a:r>
              <a:rPr lang="pl-PL" b="1" dirty="0" smtClean="0">
                <a:solidFill>
                  <a:srgbClr val="0000CC"/>
                </a:solidFill>
              </a:rPr>
              <a:t>u</a:t>
            </a:r>
            <a:r>
              <a:rPr lang="pl-PL" b="1" dirty="0" smtClean="0">
                <a:solidFill>
                  <a:srgbClr val="0000CC"/>
                </a:solidFill>
              </a:rPr>
              <a:t>l</a:t>
            </a:r>
            <a:r>
              <a:rPr lang="pl-PL" b="1" dirty="0" smtClean="0">
                <a:solidFill>
                  <a:srgbClr val="0000CC"/>
                </a:solidFill>
              </a:rPr>
              <a:t>. Rozrywka 1</a:t>
            </a:r>
            <a:r>
              <a:rPr lang="pl-PL" b="1" dirty="0" smtClean="0">
                <a:solidFill>
                  <a:srgbClr val="002060"/>
                </a:solidFill>
              </a:rPr>
              <a:t>  </a:t>
            </a:r>
          </a:p>
          <a:p>
            <a:pPr algn="ctr">
              <a:buFont typeface="Wingdings" pitchFamily="2" charset="2"/>
              <a:buNone/>
            </a:pPr>
            <a:r>
              <a:rPr lang="pl-PL" dirty="0" smtClean="0">
                <a:solidFill>
                  <a:srgbClr val="002060"/>
                </a:solidFill>
              </a:rPr>
              <a:t>(obok cmentarza Batowickiego)</a:t>
            </a:r>
          </a:p>
          <a:p>
            <a:pPr>
              <a:buFont typeface="Wingdings" pitchFamily="2" charset="2"/>
              <a:buNone/>
            </a:pPr>
            <a:r>
              <a:rPr lang="pl-PL" b="1" dirty="0" smtClean="0">
                <a:solidFill>
                  <a:srgbClr val="0000CC"/>
                </a:solidFill>
              </a:rPr>
              <a:t>Dojazd:</a:t>
            </a:r>
          </a:p>
          <a:p>
            <a:r>
              <a:rPr lang="pl-PL" dirty="0" smtClean="0">
                <a:solidFill>
                  <a:srgbClr val="002060"/>
                </a:solidFill>
              </a:rPr>
              <a:t>ul. Pawia </a:t>
            </a:r>
          </a:p>
          <a:p>
            <a:pPr>
              <a:buFont typeface="Wingdings" pitchFamily="2" charset="2"/>
              <a:buNone/>
            </a:pPr>
            <a:r>
              <a:rPr lang="pl-PL" dirty="0" smtClean="0">
                <a:solidFill>
                  <a:srgbClr val="002060"/>
                </a:solidFill>
              </a:rPr>
              <a:t>   A nr 105,</a:t>
            </a:r>
          </a:p>
          <a:p>
            <a:r>
              <a:rPr lang="pl-PL" dirty="0" smtClean="0">
                <a:solidFill>
                  <a:srgbClr val="002060"/>
                </a:solidFill>
              </a:rPr>
              <a:t>ul. Dietla </a:t>
            </a:r>
          </a:p>
          <a:p>
            <a:pPr>
              <a:buFont typeface="Wingdings" pitchFamily="2" charset="2"/>
              <a:buNone/>
            </a:pPr>
            <a:r>
              <a:rPr lang="pl-PL" dirty="0" smtClean="0">
                <a:solidFill>
                  <a:srgbClr val="002060"/>
                </a:solidFill>
              </a:rPr>
              <a:t>  A nr 184</a:t>
            </a:r>
          </a:p>
        </p:txBody>
      </p:sp>
      <p:pic>
        <p:nvPicPr>
          <p:cNvPr id="64516" name="Picture 5" descr="DSC01051"/>
          <p:cNvPicPr>
            <a:picLocks noChangeAspect="1" noChangeArrowheads="1"/>
          </p:cNvPicPr>
          <p:nvPr/>
        </p:nvPicPr>
        <p:blipFill>
          <a:blip r:embed="rId2" cstate="print"/>
          <a:srcRect/>
          <a:stretch>
            <a:fillRect/>
          </a:stretch>
        </p:blipFill>
        <p:spPr bwMode="auto">
          <a:xfrm>
            <a:off x="3059832" y="2852936"/>
            <a:ext cx="5795962" cy="3717925"/>
          </a:xfrm>
          <a:prstGeom prst="rect">
            <a:avLst/>
          </a:prstGeom>
          <a:noFill/>
          <a:ln w="76200">
            <a:solidFill>
              <a:srgbClr val="0000CC"/>
            </a:solidFill>
            <a:miter lim="800000"/>
            <a:headEnd/>
            <a:tailEnd/>
          </a:ln>
          <a:scene3d>
            <a:camera prst="orthographicFront"/>
            <a:lightRig rig="threePt" dir="t"/>
          </a:scene3d>
          <a:sp3d>
            <a:bevelT w="165100" prst="coolSlant"/>
          </a:sp3d>
        </p:spPr>
      </p:pic>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1520" y="228600"/>
            <a:ext cx="8712968" cy="1112168"/>
          </a:xfrm>
        </p:spPr>
        <p:txBody>
          <a:bodyPr>
            <a:normAutofit fontScale="90000"/>
          </a:bodyPr>
          <a:lstStyle/>
          <a:p>
            <a:pPr algn="l" fontAlgn="auto">
              <a:spcAft>
                <a:spcPts val="0"/>
              </a:spcAft>
              <a:defRPr/>
            </a:pPr>
            <a:r>
              <a:rPr lang="pl-PL" sz="3200" dirty="0" smtClean="0">
                <a:solidFill>
                  <a:srgbClr val="FF6600"/>
                </a:solidFill>
              </a:rPr>
              <a:t/>
            </a:r>
            <a:br>
              <a:rPr lang="pl-PL" sz="3200" dirty="0" smtClean="0">
                <a:solidFill>
                  <a:srgbClr val="FF6600"/>
                </a:solidFill>
              </a:rPr>
            </a:br>
            <a:r>
              <a:rPr lang="pl-PL" sz="3600" b="1" dirty="0" smtClean="0">
                <a:solidFill>
                  <a:schemeClr val="accent3">
                    <a:lumMod val="75000"/>
                  </a:schemeClr>
                </a:solidFill>
              </a:rPr>
              <a:t> Punk Konsultacyjny dla osób z problemem alkoholowym i rodzin oraz osób bliskich</a:t>
            </a:r>
            <a:r>
              <a:rPr lang="pl-PL" sz="3100" dirty="0" smtClean="0">
                <a:solidFill>
                  <a:srgbClr val="002060"/>
                </a:solidFill>
              </a:rPr>
              <a:t>.</a:t>
            </a:r>
            <a:endParaRPr lang="pl-PL" sz="3100" dirty="0">
              <a:solidFill>
                <a:srgbClr val="002060"/>
              </a:solidFill>
            </a:endParaRPr>
          </a:p>
        </p:txBody>
      </p:sp>
      <p:sp>
        <p:nvSpPr>
          <p:cNvPr id="65539" name="Rectangle 3"/>
          <p:cNvSpPr>
            <a:spLocks noGrp="1" noChangeArrowheads="1"/>
          </p:cNvSpPr>
          <p:nvPr>
            <p:ph sz="half" idx="1"/>
          </p:nvPr>
        </p:nvSpPr>
        <p:spPr>
          <a:xfrm>
            <a:off x="179388" y="1556792"/>
            <a:ext cx="4321175" cy="3456384"/>
          </a:xfrm>
        </p:spPr>
        <p:txBody>
          <a:bodyPr>
            <a:normAutofit lnSpcReduction="10000"/>
          </a:bodyPr>
          <a:lstStyle/>
          <a:p>
            <a:pPr algn="ctr">
              <a:lnSpc>
                <a:spcPct val="90000"/>
              </a:lnSpc>
              <a:buFont typeface="Wingdings" pitchFamily="2" charset="2"/>
              <a:buNone/>
            </a:pPr>
            <a:endParaRPr lang="pl-PL" sz="2000" dirty="0" smtClean="0">
              <a:solidFill>
                <a:srgbClr val="FF6600"/>
              </a:solidFill>
            </a:endParaRPr>
          </a:p>
          <a:p>
            <a:pPr>
              <a:lnSpc>
                <a:spcPct val="90000"/>
              </a:lnSpc>
              <a:buFont typeface="Wingdings" pitchFamily="2" charset="2"/>
              <a:buNone/>
            </a:pPr>
            <a:r>
              <a:rPr lang="pl-PL" sz="2400" dirty="0" smtClean="0"/>
              <a:t>u</a:t>
            </a:r>
            <a:r>
              <a:rPr lang="pl-PL" sz="2400" dirty="0" smtClean="0"/>
              <a:t>l</a:t>
            </a:r>
            <a:r>
              <a:rPr lang="pl-PL" sz="2400" dirty="0" smtClean="0"/>
              <a:t>. Rozrywka 1 </a:t>
            </a:r>
          </a:p>
          <a:p>
            <a:pPr>
              <a:lnSpc>
                <a:spcPct val="90000"/>
              </a:lnSpc>
              <a:buFont typeface="Wingdings" pitchFamily="2" charset="2"/>
              <a:buNone/>
            </a:pPr>
            <a:r>
              <a:rPr lang="pl-PL" sz="2400" b="1" dirty="0" smtClean="0">
                <a:solidFill>
                  <a:srgbClr val="0000CC"/>
                </a:solidFill>
              </a:rPr>
              <a:t>Dyżury: </a:t>
            </a:r>
          </a:p>
          <a:p>
            <a:pPr>
              <a:lnSpc>
                <a:spcPct val="90000"/>
              </a:lnSpc>
              <a:buFont typeface="Wingdings" pitchFamily="2" charset="2"/>
              <a:buNone/>
            </a:pPr>
            <a:r>
              <a:rPr lang="pl-PL" sz="2400" dirty="0" smtClean="0"/>
              <a:t>poniedziałek- piątek 8.00-18.00</a:t>
            </a:r>
          </a:p>
          <a:p>
            <a:pPr>
              <a:lnSpc>
                <a:spcPct val="90000"/>
              </a:lnSpc>
              <a:buFont typeface="Wingdings" pitchFamily="2" charset="2"/>
              <a:buNone/>
            </a:pPr>
            <a:r>
              <a:rPr lang="pl-PL" sz="2400" b="1" dirty="0" smtClean="0">
                <a:solidFill>
                  <a:srgbClr val="0000CC"/>
                </a:solidFill>
              </a:rPr>
              <a:t>Porady prawne</a:t>
            </a:r>
          </a:p>
          <a:p>
            <a:pPr>
              <a:lnSpc>
                <a:spcPct val="90000"/>
              </a:lnSpc>
              <a:buFont typeface="Wingdings" pitchFamily="2" charset="2"/>
              <a:buNone/>
            </a:pPr>
            <a:r>
              <a:rPr lang="pl-PL" sz="2400" dirty="0" smtClean="0"/>
              <a:t>wtorek 15.00-17.00,</a:t>
            </a:r>
          </a:p>
          <a:p>
            <a:pPr>
              <a:lnSpc>
                <a:spcPct val="90000"/>
              </a:lnSpc>
              <a:buFont typeface="Wingdings" pitchFamily="2" charset="2"/>
              <a:buNone/>
            </a:pPr>
            <a:r>
              <a:rPr lang="pl-PL" sz="2400" dirty="0" smtClean="0"/>
              <a:t>czwartek 16.00-18.00</a:t>
            </a:r>
          </a:p>
          <a:p>
            <a:pPr>
              <a:lnSpc>
                <a:spcPct val="90000"/>
              </a:lnSpc>
              <a:buFont typeface="Wingdings" pitchFamily="2" charset="2"/>
              <a:buNone/>
            </a:pPr>
            <a:endParaRPr lang="pl-PL" sz="2400" dirty="0" smtClean="0"/>
          </a:p>
          <a:p>
            <a:pPr>
              <a:lnSpc>
                <a:spcPct val="90000"/>
              </a:lnSpc>
              <a:buFont typeface="Wingdings" pitchFamily="2" charset="2"/>
              <a:buNone/>
            </a:pPr>
            <a:r>
              <a:rPr lang="pl-PL" sz="2400" b="1" dirty="0" smtClean="0">
                <a:solidFill>
                  <a:srgbClr val="0000CC"/>
                </a:solidFill>
              </a:rPr>
              <a:t>Tel: 12 411 41 21, wew. </a:t>
            </a:r>
            <a:r>
              <a:rPr lang="pl-PL" sz="2400" b="1" dirty="0" smtClean="0">
                <a:solidFill>
                  <a:srgbClr val="0000CC"/>
                </a:solidFill>
              </a:rPr>
              <a:t>115</a:t>
            </a:r>
            <a:endParaRPr lang="pl-PL" sz="2400" b="1" dirty="0" smtClean="0">
              <a:solidFill>
                <a:srgbClr val="0000CC"/>
              </a:solidFill>
            </a:endParaRPr>
          </a:p>
        </p:txBody>
      </p:sp>
      <p:sp>
        <p:nvSpPr>
          <p:cNvPr id="65540" name="Rectangle 4"/>
          <p:cNvSpPr>
            <a:spLocks noGrp="1" noChangeArrowheads="1"/>
          </p:cNvSpPr>
          <p:nvPr>
            <p:ph sz="half" idx="2"/>
          </p:nvPr>
        </p:nvSpPr>
        <p:spPr>
          <a:xfrm>
            <a:off x="4800600" y="1556792"/>
            <a:ext cx="4163888" cy="3456384"/>
          </a:xfrm>
        </p:spPr>
        <p:txBody>
          <a:bodyPr>
            <a:normAutofit lnSpcReduction="10000"/>
          </a:bodyPr>
          <a:lstStyle/>
          <a:p>
            <a:pPr>
              <a:lnSpc>
                <a:spcPct val="90000"/>
              </a:lnSpc>
              <a:buFont typeface="Wingdings" pitchFamily="2" charset="2"/>
              <a:buNone/>
            </a:pPr>
            <a:endParaRPr lang="pl-PL" sz="2000" dirty="0" smtClean="0"/>
          </a:p>
          <a:p>
            <a:pPr>
              <a:lnSpc>
                <a:spcPct val="90000"/>
              </a:lnSpc>
              <a:buFont typeface="Wingdings" pitchFamily="2" charset="2"/>
              <a:buNone/>
            </a:pPr>
            <a:r>
              <a:rPr lang="pl-PL" sz="2400" dirty="0" smtClean="0"/>
              <a:t>Rynek Podgórski 4/2a</a:t>
            </a:r>
          </a:p>
          <a:p>
            <a:pPr>
              <a:lnSpc>
                <a:spcPct val="90000"/>
              </a:lnSpc>
              <a:buFont typeface="Wingdings" pitchFamily="2" charset="2"/>
              <a:buNone/>
            </a:pPr>
            <a:r>
              <a:rPr lang="pl-PL" sz="2400" b="1" dirty="0" smtClean="0">
                <a:solidFill>
                  <a:srgbClr val="0000CC"/>
                </a:solidFill>
              </a:rPr>
              <a:t>Dyżury:</a:t>
            </a:r>
            <a:r>
              <a:rPr lang="pl-PL" sz="2400" dirty="0" smtClean="0"/>
              <a:t> </a:t>
            </a:r>
          </a:p>
          <a:p>
            <a:pPr>
              <a:lnSpc>
                <a:spcPct val="90000"/>
              </a:lnSpc>
              <a:buFont typeface="Wingdings" pitchFamily="2" charset="2"/>
              <a:buNone/>
            </a:pPr>
            <a:r>
              <a:rPr lang="pl-PL" sz="2400" dirty="0" smtClean="0"/>
              <a:t>poniedziałek 13.30-15.30</a:t>
            </a:r>
          </a:p>
          <a:p>
            <a:pPr>
              <a:lnSpc>
                <a:spcPct val="90000"/>
              </a:lnSpc>
              <a:buFont typeface="Wingdings" pitchFamily="2" charset="2"/>
              <a:buNone/>
            </a:pPr>
            <a:r>
              <a:rPr lang="pl-PL" sz="2400" dirty="0" smtClean="0"/>
              <a:t>czwartek      16.00-18.00</a:t>
            </a:r>
          </a:p>
          <a:p>
            <a:pPr>
              <a:lnSpc>
                <a:spcPct val="90000"/>
              </a:lnSpc>
              <a:buFont typeface="Wingdings" pitchFamily="2" charset="2"/>
              <a:buNone/>
            </a:pPr>
            <a:r>
              <a:rPr lang="pl-PL" sz="2400" b="1" dirty="0" smtClean="0">
                <a:solidFill>
                  <a:srgbClr val="0000CC"/>
                </a:solidFill>
              </a:rPr>
              <a:t>Porady prawne</a:t>
            </a:r>
          </a:p>
          <a:p>
            <a:pPr>
              <a:lnSpc>
                <a:spcPct val="90000"/>
              </a:lnSpc>
              <a:buFont typeface="Wingdings" pitchFamily="2" charset="2"/>
              <a:buNone/>
            </a:pPr>
            <a:r>
              <a:rPr lang="pl-PL" sz="2400" dirty="0" smtClean="0"/>
              <a:t>poniedziałek 14.00-16.00</a:t>
            </a:r>
          </a:p>
          <a:p>
            <a:pPr>
              <a:lnSpc>
                <a:spcPct val="90000"/>
              </a:lnSpc>
              <a:buFont typeface="Wingdings" pitchFamily="2" charset="2"/>
              <a:buNone/>
            </a:pPr>
            <a:r>
              <a:rPr lang="pl-PL" sz="2400" dirty="0" smtClean="0"/>
              <a:t>czwartek      16.00-18.00</a:t>
            </a:r>
          </a:p>
          <a:p>
            <a:pPr>
              <a:lnSpc>
                <a:spcPct val="90000"/>
              </a:lnSpc>
              <a:buFont typeface="Wingdings" pitchFamily="2" charset="2"/>
              <a:buNone/>
            </a:pPr>
            <a:endParaRPr lang="pl-PL" sz="2400" dirty="0" smtClean="0"/>
          </a:p>
          <a:p>
            <a:pPr>
              <a:lnSpc>
                <a:spcPct val="90000"/>
              </a:lnSpc>
              <a:buFont typeface="Wingdings" pitchFamily="2" charset="2"/>
              <a:buNone/>
            </a:pPr>
            <a:r>
              <a:rPr lang="pl-PL" sz="2400" b="1" dirty="0" smtClean="0">
                <a:solidFill>
                  <a:srgbClr val="0000CC"/>
                </a:solidFill>
              </a:rPr>
              <a:t>Tel: 12 656 27 34</a:t>
            </a:r>
          </a:p>
          <a:p>
            <a:pPr>
              <a:lnSpc>
                <a:spcPct val="90000"/>
              </a:lnSpc>
              <a:buFont typeface="Wingdings" pitchFamily="2" charset="2"/>
              <a:buNone/>
            </a:pPr>
            <a:endParaRPr lang="pl-PL" sz="2400" dirty="0" smtClean="0"/>
          </a:p>
        </p:txBody>
      </p:sp>
      <p:sp>
        <p:nvSpPr>
          <p:cNvPr id="7" name="Elipsa 6"/>
          <p:cNvSpPr/>
          <p:nvPr/>
        </p:nvSpPr>
        <p:spPr>
          <a:xfrm>
            <a:off x="323850" y="5013176"/>
            <a:ext cx="8605838" cy="1656183"/>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000" b="1" dirty="0"/>
              <a:t>Wszystkie porady udzielane sa nieodpłatnie </a:t>
            </a:r>
            <a:r>
              <a:rPr lang="pl-PL" sz="2000" b="1" dirty="0" smtClean="0"/>
              <a:t/>
            </a:r>
            <a:br>
              <a:rPr lang="pl-PL" sz="2000" b="1" dirty="0" smtClean="0"/>
            </a:br>
            <a:r>
              <a:rPr lang="pl-PL" sz="2000" b="1" dirty="0" smtClean="0"/>
              <a:t>i </a:t>
            </a:r>
            <a:r>
              <a:rPr lang="pl-PL" sz="2000" b="1" dirty="0"/>
              <a:t>anonimowo</a:t>
            </a:r>
          </a:p>
          <a:p>
            <a:pPr algn="ctr">
              <a:defRPr/>
            </a:pPr>
            <a:endParaRPr lang="pl-PL" dirty="0"/>
          </a:p>
          <a:p>
            <a:pPr algn="ctr">
              <a:defRPr/>
            </a:pPr>
            <a:r>
              <a:rPr lang="pl-PL" sz="2000" b="1" dirty="0">
                <a:solidFill>
                  <a:srgbClr val="FFC000"/>
                </a:solidFill>
              </a:rPr>
              <a:t>Całodobowy telefon zaufania: 12 411 60 44</a:t>
            </a:r>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60648"/>
            <a:ext cx="8229600" cy="864096"/>
          </a:xfrm>
        </p:spPr>
        <p:txBody>
          <a:bodyPr>
            <a:normAutofit/>
          </a:bodyPr>
          <a:lstStyle/>
          <a:p>
            <a:r>
              <a:rPr lang="pl-PL" sz="3200" b="1" dirty="0" smtClean="0">
                <a:solidFill>
                  <a:schemeClr val="accent3">
                    <a:lumMod val="50000"/>
                  </a:schemeClr>
                </a:solidFill>
              </a:rPr>
              <a:t>System pomocy w Krakowie </a:t>
            </a:r>
            <a:endParaRPr lang="pl-PL" sz="3200" b="1" dirty="0">
              <a:solidFill>
                <a:schemeClr val="accent3">
                  <a:lumMod val="50000"/>
                </a:schemeClr>
              </a:solidFill>
            </a:endParaRPr>
          </a:p>
        </p:txBody>
      </p:sp>
      <p:sp>
        <p:nvSpPr>
          <p:cNvPr id="3" name="Symbol zastępczy zawartości 2"/>
          <p:cNvSpPr>
            <a:spLocks noGrp="1"/>
          </p:cNvSpPr>
          <p:nvPr>
            <p:ph idx="1"/>
          </p:nvPr>
        </p:nvSpPr>
        <p:spPr>
          <a:xfrm>
            <a:off x="11851" y="908720"/>
            <a:ext cx="4788024" cy="5378152"/>
          </a:xfrm>
        </p:spPr>
        <p:txBody>
          <a:bodyPr/>
          <a:lstStyle/>
          <a:p>
            <a:pPr algn="ctr">
              <a:buNone/>
            </a:pPr>
            <a:endParaRPr lang="pl-PL" b="1" dirty="0" smtClean="0"/>
          </a:p>
          <a:p>
            <a:pPr algn="ctr">
              <a:buNone/>
            </a:pPr>
            <a:r>
              <a:rPr lang="pl-PL" b="1" u="sng" dirty="0" smtClean="0"/>
              <a:t>PORADNIE</a:t>
            </a:r>
          </a:p>
          <a:p>
            <a:pPr>
              <a:buNone/>
            </a:pPr>
            <a:r>
              <a:rPr lang="pl-PL" dirty="0" smtClean="0"/>
              <a:t>	</a:t>
            </a:r>
          </a:p>
          <a:p>
            <a:r>
              <a:rPr lang="pl-PL" dirty="0" smtClean="0"/>
              <a:t>Poradni Leczenia Uzależnień dla Dorosłych oraz Poradnia Leczenia Uzależnień dla Dzieci </a:t>
            </a:r>
            <a:br>
              <a:rPr lang="pl-PL" dirty="0" smtClean="0"/>
            </a:br>
            <a:r>
              <a:rPr lang="pl-PL" dirty="0" smtClean="0"/>
              <a:t>i Młodzieży przy ul. Śniadeckich 3 w Krakowie</a:t>
            </a:r>
          </a:p>
          <a:p>
            <a:pPr algn="ctr">
              <a:buNone/>
            </a:pPr>
            <a:endParaRPr lang="pl-PL" dirty="0" smtClean="0"/>
          </a:p>
          <a:p>
            <a:pPr>
              <a:buNone/>
            </a:pPr>
            <a:r>
              <a:rPr lang="pl-PL" dirty="0" smtClean="0"/>
              <a:t>	Telefon: </a:t>
            </a:r>
            <a:r>
              <a:rPr lang="pl-PL" b="1" dirty="0" smtClean="0"/>
              <a:t>12 424 87 43</a:t>
            </a:r>
          </a:p>
          <a:p>
            <a:pPr>
              <a:buNone/>
            </a:pPr>
            <a:endParaRPr lang="pl-PL" dirty="0"/>
          </a:p>
        </p:txBody>
      </p:sp>
      <p:pic>
        <p:nvPicPr>
          <p:cNvPr id="4" name="Obraz 3" descr="ulotka.jpg"/>
          <p:cNvPicPr>
            <a:picLocks noChangeAspect="1"/>
          </p:cNvPicPr>
          <p:nvPr/>
        </p:nvPicPr>
        <p:blipFill>
          <a:blip r:embed="rId2" cstate="print"/>
          <a:stretch>
            <a:fillRect/>
          </a:stretch>
        </p:blipFill>
        <p:spPr>
          <a:xfrm>
            <a:off x="4771819" y="974822"/>
            <a:ext cx="4104456" cy="5746239"/>
          </a:xfrm>
          <a:prstGeom prst="rect">
            <a:avLst/>
          </a:prstGeom>
          <a:ln>
            <a:noFill/>
          </a:ln>
          <a:effectLst>
            <a:outerShdw blurRad="292100" dist="139700" dir="2700000" algn="tl" rotWithShape="0">
              <a:srgbClr val="333333">
                <a:alpha val="65000"/>
              </a:srgbClr>
            </a:outerShdw>
          </a:effectLst>
        </p:spPr>
      </p:pic>
      <p:sp>
        <p:nvSpPr>
          <p:cNvPr id="5" name="pole tekstowe 4"/>
          <p:cNvSpPr txBox="1"/>
          <p:nvPr/>
        </p:nvSpPr>
        <p:spPr>
          <a:xfrm>
            <a:off x="5004048" y="6627168"/>
            <a:ext cx="3240360" cy="230832"/>
          </a:xfrm>
          <a:prstGeom prst="rect">
            <a:avLst/>
          </a:prstGeom>
          <a:noFill/>
        </p:spPr>
        <p:txBody>
          <a:bodyPr wrap="square" rtlCol="0">
            <a:spAutoFit/>
          </a:bodyPr>
          <a:lstStyle/>
          <a:p>
            <a:r>
              <a:rPr lang="pl-PL" sz="900" dirty="0" smtClean="0">
                <a:solidFill>
                  <a:prstClr val="black"/>
                </a:solidFill>
              </a:rPr>
              <a:t>Źródło: https://www.su.krakow.pl/</a:t>
            </a:r>
            <a:endParaRPr lang="pl-PL" sz="900" dirty="0">
              <a:solidFill>
                <a:prstClr val="black"/>
              </a:solidFill>
            </a:endParaRPr>
          </a:p>
        </p:txBody>
      </p:sp>
    </p:spTree>
    <p:extLst>
      <p:ext uri="{BB962C8B-B14F-4D97-AF65-F5344CB8AC3E}">
        <p14:creationId xmlns="" xmlns:p14="http://schemas.microsoft.com/office/powerpoint/2010/main" val="1725284352"/>
      </p:ext>
    </p:extLst>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32656"/>
            <a:ext cx="8229600" cy="1066800"/>
          </a:xfrm>
        </p:spPr>
        <p:txBody>
          <a:bodyPr>
            <a:normAutofit/>
          </a:bodyPr>
          <a:lstStyle/>
          <a:p>
            <a:r>
              <a:rPr lang="pl-PL" sz="3200" b="1" dirty="0" smtClean="0">
                <a:solidFill>
                  <a:schemeClr val="accent3">
                    <a:lumMod val="50000"/>
                  </a:schemeClr>
                </a:solidFill>
              </a:rPr>
              <a:t>Substancje psychoaktywne w szkole:</a:t>
            </a:r>
            <a:endParaRPr lang="pl-PL" sz="3200" b="1" dirty="0">
              <a:solidFill>
                <a:schemeClr val="accent3">
                  <a:lumMod val="50000"/>
                </a:schemeClr>
              </a:solidFill>
            </a:endParaRPr>
          </a:p>
        </p:txBody>
      </p:sp>
      <p:sp>
        <p:nvSpPr>
          <p:cNvPr id="3" name="Symbol zastępczy zawartości 2"/>
          <p:cNvSpPr>
            <a:spLocks noGrp="1"/>
          </p:cNvSpPr>
          <p:nvPr>
            <p:ph idx="1"/>
          </p:nvPr>
        </p:nvSpPr>
        <p:spPr>
          <a:xfrm>
            <a:off x="251520" y="1340768"/>
            <a:ext cx="5256584" cy="5234136"/>
          </a:xfrm>
        </p:spPr>
        <p:txBody>
          <a:bodyPr>
            <a:normAutofit lnSpcReduction="10000"/>
          </a:bodyPr>
          <a:lstStyle/>
          <a:p>
            <a:r>
              <a:rPr lang="pl-PL" sz="2600" dirty="0" smtClean="0"/>
              <a:t>Substancje legalne:</a:t>
            </a:r>
          </a:p>
          <a:p>
            <a:pPr marL="0" indent="0">
              <a:buNone/>
            </a:pPr>
            <a:r>
              <a:rPr lang="pl-PL" sz="2600" dirty="0" smtClean="0"/>
              <a:t> produkty zawierające kofeinę: napoje </a:t>
            </a:r>
            <a:r>
              <a:rPr lang="pl-PL" sz="2600" dirty="0"/>
              <a:t>energetyczne, </a:t>
            </a:r>
            <a:r>
              <a:rPr lang="pl-PL" sz="2600" dirty="0" smtClean="0"/>
              <a:t>kawa, suplementy diety,</a:t>
            </a:r>
          </a:p>
          <a:p>
            <a:pPr marL="0" indent="0">
              <a:buNone/>
            </a:pPr>
            <a:r>
              <a:rPr lang="pl-PL" sz="2600" dirty="0" smtClean="0"/>
              <a:t>leki </a:t>
            </a:r>
            <a:r>
              <a:rPr lang="pl-PL" sz="2600" dirty="0"/>
              <a:t>przeciwbólowe </a:t>
            </a:r>
            <a:r>
              <a:rPr lang="pl-PL" sz="2600" dirty="0" smtClean="0"/>
              <a:t>i nasenne, </a:t>
            </a:r>
          </a:p>
          <a:p>
            <a:pPr marL="0" indent="0">
              <a:buNone/>
            </a:pPr>
            <a:r>
              <a:rPr lang="pl-PL" sz="2600" dirty="0" smtClean="0"/>
              <a:t>leki </a:t>
            </a:r>
            <a:r>
              <a:rPr lang="pl-PL" sz="2600" dirty="0" smtClean="0"/>
              <a:t>przeciwkaszlowe, leki przeciwzapalne,</a:t>
            </a:r>
            <a:endParaRPr lang="pl-PL" sz="2600" dirty="0" smtClean="0"/>
          </a:p>
          <a:p>
            <a:pPr marL="0" indent="0">
              <a:buNone/>
            </a:pPr>
            <a:r>
              <a:rPr lang="pl-PL" sz="2600" dirty="0" smtClean="0"/>
              <a:t>substancje </a:t>
            </a:r>
            <a:r>
              <a:rPr lang="pl-PL" sz="2600" dirty="0"/>
              <a:t>wziewne </a:t>
            </a:r>
            <a:endParaRPr lang="pl-PL" sz="2600" dirty="0" smtClean="0"/>
          </a:p>
          <a:p>
            <a:pPr marL="0" indent="0">
              <a:buNone/>
            </a:pPr>
            <a:r>
              <a:rPr lang="pl-PL" sz="2600" dirty="0" smtClean="0"/>
              <a:t>alkohol</a:t>
            </a:r>
            <a:endParaRPr lang="pl-PL" sz="2600" dirty="0"/>
          </a:p>
          <a:p>
            <a:r>
              <a:rPr lang="pl-PL" sz="2600" dirty="0" smtClean="0"/>
              <a:t>Substancje nielegalne:</a:t>
            </a:r>
          </a:p>
          <a:p>
            <a:pPr marL="0" indent="0">
              <a:buNone/>
            </a:pPr>
            <a:r>
              <a:rPr lang="pl-PL" sz="2600" dirty="0" smtClean="0"/>
              <a:t>przetwory konopi        </a:t>
            </a:r>
            <a:br>
              <a:rPr lang="pl-PL" sz="2600" dirty="0" smtClean="0"/>
            </a:br>
            <a:r>
              <a:rPr lang="pl-PL" sz="2600" dirty="0" smtClean="0"/>
              <a:t>( marihuana i haszysz).,</a:t>
            </a:r>
          </a:p>
          <a:p>
            <a:pPr marL="0" indent="0">
              <a:buNone/>
            </a:pPr>
            <a:r>
              <a:rPr lang="pl-PL" sz="2600" dirty="0" smtClean="0"/>
              <a:t>Dopalacze.</a:t>
            </a:r>
            <a:endParaRPr lang="pl-PL" sz="2600" dirty="0"/>
          </a:p>
        </p:txBody>
      </p:sp>
      <p:pic>
        <p:nvPicPr>
          <p:cNvPr id="2150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80112" y="1412776"/>
            <a:ext cx="3366511" cy="17887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99992" y="4077072"/>
            <a:ext cx="3837806" cy="16447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Prostokąt 3"/>
          <p:cNvSpPr/>
          <p:nvPr/>
        </p:nvSpPr>
        <p:spPr>
          <a:xfrm>
            <a:off x="6665327" y="5737176"/>
            <a:ext cx="2183611" cy="230832"/>
          </a:xfrm>
          <a:prstGeom prst="rect">
            <a:avLst/>
          </a:prstGeom>
        </p:spPr>
        <p:txBody>
          <a:bodyPr wrap="none">
            <a:spAutoFit/>
          </a:bodyPr>
          <a:lstStyle/>
          <a:p>
            <a:r>
              <a:rPr lang="pl-PL" sz="900" dirty="0" smtClean="0"/>
              <a:t>Źródło: http://e-stawiamnazdrowie.pl/</a:t>
            </a:r>
            <a:endParaRPr lang="pl-PL" sz="900" dirty="0"/>
          </a:p>
        </p:txBody>
      </p:sp>
    </p:spTree>
    <p:extLst>
      <p:ext uri="{BB962C8B-B14F-4D97-AF65-F5344CB8AC3E}">
        <p14:creationId xmlns="" xmlns:p14="http://schemas.microsoft.com/office/powerpoint/2010/main" val="3528501957"/>
      </p:ext>
    </p:extLst>
  </p:cSld>
  <p:clrMapOvr>
    <a:masterClrMapping/>
  </p:clrMapOvr>
  <p:transition>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260648"/>
            <a:ext cx="8219256" cy="5896312"/>
          </a:xfrm>
        </p:spPr>
        <p:txBody>
          <a:bodyPr/>
          <a:lstStyle/>
          <a:p>
            <a:pPr>
              <a:buNone/>
            </a:pPr>
            <a:endParaRPr lang="pl-PL" dirty="0" smtClean="0"/>
          </a:p>
          <a:p>
            <a:r>
              <a:rPr lang="pl-PL" dirty="0" smtClean="0"/>
              <a:t>Poradnie Stowarzyszenia „DOBREJ NADZIEI”</a:t>
            </a:r>
          </a:p>
          <a:p>
            <a:pPr>
              <a:buNone/>
            </a:pPr>
            <a:endParaRPr lang="pl-PL" dirty="0" smtClean="0"/>
          </a:p>
          <a:p>
            <a:pPr>
              <a:buNone/>
            </a:pPr>
            <a:r>
              <a:rPr lang="pl-PL" dirty="0" smtClean="0"/>
              <a:t>  Telefon: </a:t>
            </a:r>
            <a:r>
              <a:rPr lang="pl-PL" b="1" dirty="0" smtClean="0"/>
              <a:t>12 633 35 31</a:t>
            </a:r>
          </a:p>
          <a:p>
            <a:endParaRPr lang="pl-PL" dirty="0" smtClean="0"/>
          </a:p>
          <a:p>
            <a:pPr>
              <a:buNone/>
            </a:pPr>
            <a:endParaRPr lang="pl-PL" dirty="0" smtClean="0"/>
          </a:p>
          <a:p>
            <a:pPr>
              <a:buNone/>
            </a:pPr>
            <a:endParaRPr lang="pl-PL" dirty="0" smtClean="0"/>
          </a:p>
          <a:p>
            <a:r>
              <a:rPr lang="pl-PL" dirty="0" smtClean="0"/>
              <a:t>Poradnia Terapii Uzależnienia od Alkoholu dla Dzieci i Młodzieży przy Pl. Św. Ducha 3 w Krakowie </a:t>
            </a:r>
          </a:p>
          <a:p>
            <a:pPr>
              <a:buNone/>
            </a:pPr>
            <a:endParaRPr lang="pl-PL" dirty="0" smtClean="0"/>
          </a:p>
          <a:p>
            <a:pPr>
              <a:buNone/>
            </a:pPr>
            <a:r>
              <a:rPr lang="pl-PL" dirty="0" smtClean="0"/>
              <a:t>	Telefon:  </a:t>
            </a:r>
            <a:r>
              <a:rPr lang="pl-PL" b="1" dirty="0" smtClean="0"/>
              <a:t>12 644 05 08,  12 633 35 31</a:t>
            </a:r>
          </a:p>
          <a:p>
            <a:endParaRPr lang="pl-PL" dirty="0" smtClean="0"/>
          </a:p>
        </p:txBody>
      </p:sp>
      <p:pic>
        <p:nvPicPr>
          <p:cNvPr id="4" name="Obraz 3" descr="4.jpg"/>
          <p:cNvPicPr>
            <a:picLocks noChangeAspect="1"/>
          </p:cNvPicPr>
          <p:nvPr/>
        </p:nvPicPr>
        <p:blipFill>
          <a:blip r:embed="rId2" cstate="print"/>
          <a:stretch>
            <a:fillRect/>
          </a:stretch>
        </p:blipFill>
        <p:spPr>
          <a:xfrm>
            <a:off x="3923928" y="1196752"/>
            <a:ext cx="3744416" cy="2246649"/>
          </a:xfrm>
          <a:prstGeom prst="rect">
            <a:avLst/>
          </a:prstGeom>
        </p:spPr>
      </p:pic>
      <p:sp>
        <p:nvSpPr>
          <p:cNvPr id="5" name="pole tekstowe 4"/>
          <p:cNvSpPr txBox="1"/>
          <p:nvPr/>
        </p:nvSpPr>
        <p:spPr>
          <a:xfrm>
            <a:off x="3995936" y="2708920"/>
            <a:ext cx="2016224" cy="230832"/>
          </a:xfrm>
          <a:prstGeom prst="rect">
            <a:avLst/>
          </a:prstGeom>
          <a:noFill/>
        </p:spPr>
        <p:txBody>
          <a:bodyPr wrap="square" rtlCol="0">
            <a:spAutoFit/>
          </a:bodyPr>
          <a:lstStyle/>
          <a:p>
            <a:r>
              <a:rPr lang="pl-PL" sz="900" dirty="0" smtClean="0">
                <a:solidFill>
                  <a:prstClr val="black"/>
                </a:solidFill>
              </a:rPr>
              <a:t>Źródło: </a:t>
            </a:r>
            <a:r>
              <a:rPr lang="pl-PL" sz="900" dirty="0" err="1" smtClean="0">
                <a:solidFill>
                  <a:prstClr val="black"/>
                </a:solidFill>
              </a:rPr>
              <a:t>www.sdn.org.pl</a:t>
            </a:r>
            <a:endParaRPr lang="pl-PL" sz="900" dirty="0">
              <a:solidFill>
                <a:prstClr val="black"/>
              </a:solidFill>
            </a:endParaRPr>
          </a:p>
        </p:txBody>
      </p:sp>
    </p:spTree>
    <p:extLst>
      <p:ext uri="{BB962C8B-B14F-4D97-AF65-F5344CB8AC3E}">
        <p14:creationId xmlns="" xmlns:p14="http://schemas.microsoft.com/office/powerpoint/2010/main" val="1013796414"/>
      </p:ext>
    </p:extLst>
  </p:cSld>
  <p:clrMapOvr>
    <a:masterClrMapping/>
  </p:clrMapOvr>
  <p:transition>
    <p:pull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29600" cy="5680288"/>
          </a:xfrm>
        </p:spPr>
        <p:txBody>
          <a:bodyPr/>
          <a:lstStyle/>
          <a:p>
            <a:r>
              <a:rPr lang="pl-PL" dirty="0" smtClean="0"/>
              <a:t>NZOZ „PRO-VITA” Młodzieżowa poradnia profilaktyczno- terapeutyczna przy ul. Basztowej 5 w Krakowie</a:t>
            </a:r>
          </a:p>
          <a:p>
            <a:endParaRPr lang="pl-PL" dirty="0" smtClean="0"/>
          </a:p>
          <a:p>
            <a:pPr>
              <a:buNone/>
            </a:pPr>
            <a:r>
              <a:rPr lang="pl-PL" dirty="0" smtClean="0"/>
              <a:t>   Telefon: </a:t>
            </a:r>
            <a:r>
              <a:rPr lang="pl-PL" b="1" dirty="0" smtClean="0"/>
              <a:t>12 628 68 10</a:t>
            </a:r>
          </a:p>
          <a:p>
            <a:endParaRPr lang="pl-PL" dirty="0" smtClean="0"/>
          </a:p>
          <a:p>
            <a:endParaRPr lang="pl-PL" dirty="0" smtClean="0"/>
          </a:p>
          <a:p>
            <a:pPr algn="ctr">
              <a:buNone/>
            </a:pPr>
            <a:r>
              <a:rPr lang="pl-PL" b="1" u="sng" dirty="0" smtClean="0"/>
              <a:t>TELEFONY ZAUFANIA</a:t>
            </a:r>
          </a:p>
          <a:p>
            <a:pPr algn="ctr">
              <a:buNone/>
            </a:pPr>
            <a:endParaRPr lang="pl-PL" b="1" dirty="0" smtClean="0"/>
          </a:p>
          <a:p>
            <a:r>
              <a:rPr lang="pl-PL" b="1" dirty="0" smtClean="0"/>
              <a:t>Młodzieżowy telefon zaufania</a:t>
            </a:r>
          </a:p>
          <a:p>
            <a:pPr>
              <a:buNone/>
            </a:pPr>
            <a:r>
              <a:rPr lang="pl-PL" dirty="0" smtClean="0"/>
              <a:t> </a:t>
            </a:r>
            <a:r>
              <a:rPr lang="pl-PL" dirty="0" err="1" smtClean="0">
                <a:hlinkClick r:id="rId2"/>
              </a:rPr>
              <a:t>www.mtz.waw.pl</a:t>
            </a:r>
            <a:r>
              <a:rPr lang="pl-PL" dirty="0" smtClean="0"/>
              <a:t> </a:t>
            </a:r>
          </a:p>
          <a:p>
            <a:pPr>
              <a:buNone/>
            </a:pPr>
            <a:r>
              <a:rPr lang="pl-PL" dirty="0" smtClean="0"/>
              <a:t>Telefon: 19 288</a:t>
            </a:r>
          </a:p>
          <a:p>
            <a:endParaRPr lang="pl-PL" b="1" dirty="0"/>
          </a:p>
        </p:txBody>
      </p:sp>
      <p:pic>
        <p:nvPicPr>
          <p:cNvPr id="4" name="Obraz 3" descr="logo.png"/>
          <p:cNvPicPr>
            <a:picLocks noChangeAspect="1"/>
          </p:cNvPicPr>
          <p:nvPr/>
        </p:nvPicPr>
        <p:blipFill>
          <a:blip r:embed="rId3" cstate="print"/>
          <a:stretch>
            <a:fillRect/>
          </a:stretch>
        </p:blipFill>
        <p:spPr>
          <a:xfrm>
            <a:off x="4355976" y="1628800"/>
            <a:ext cx="4265419" cy="1512168"/>
          </a:xfrm>
          <a:prstGeom prst="rect">
            <a:avLst/>
          </a:prstGeom>
        </p:spPr>
      </p:pic>
      <p:sp>
        <p:nvSpPr>
          <p:cNvPr id="5" name="pole tekstowe 4"/>
          <p:cNvSpPr txBox="1"/>
          <p:nvPr/>
        </p:nvSpPr>
        <p:spPr>
          <a:xfrm>
            <a:off x="4283968" y="2924944"/>
            <a:ext cx="2232248" cy="230832"/>
          </a:xfrm>
          <a:prstGeom prst="rect">
            <a:avLst/>
          </a:prstGeom>
          <a:noFill/>
        </p:spPr>
        <p:txBody>
          <a:bodyPr wrap="square" rtlCol="0">
            <a:spAutoFit/>
          </a:bodyPr>
          <a:lstStyle/>
          <a:p>
            <a:r>
              <a:rPr lang="pl-PL" sz="900" dirty="0" smtClean="0">
                <a:solidFill>
                  <a:prstClr val="black"/>
                </a:solidFill>
              </a:rPr>
              <a:t>Źródło: http://www.provita.org.pl/</a:t>
            </a:r>
            <a:endParaRPr lang="pl-PL" sz="900" dirty="0">
              <a:solidFill>
                <a:prstClr val="black"/>
              </a:solidFill>
            </a:endParaRPr>
          </a:p>
        </p:txBody>
      </p:sp>
    </p:spTree>
    <p:extLst>
      <p:ext uri="{BB962C8B-B14F-4D97-AF65-F5344CB8AC3E}">
        <p14:creationId xmlns="" xmlns:p14="http://schemas.microsoft.com/office/powerpoint/2010/main" val="3665403953"/>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332656"/>
            <a:ext cx="8219256" cy="5824304"/>
          </a:xfrm>
        </p:spPr>
        <p:txBody>
          <a:bodyPr/>
          <a:lstStyle/>
          <a:p>
            <a:endParaRPr lang="pl-PL" dirty="0" smtClean="0"/>
          </a:p>
          <a:p>
            <a:r>
              <a:rPr lang="pl-PL" b="1" dirty="0" smtClean="0"/>
              <a:t>Antynarkotykowy telefon zaufania</a:t>
            </a:r>
          </a:p>
          <a:p>
            <a:pPr>
              <a:buNone/>
            </a:pPr>
            <a:r>
              <a:rPr lang="pl-PL" dirty="0" smtClean="0"/>
              <a:t>Czynny codziennie od 16.00 do 21.00, całkowity koszt połączenia wynosi 35 </a:t>
            </a:r>
            <a:r>
              <a:rPr lang="pl-PL" dirty="0" err="1" smtClean="0"/>
              <a:t>gr</a:t>
            </a:r>
            <a:endParaRPr lang="pl-PL" dirty="0" smtClean="0"/>
          </a:p>
          <a:p>
            <a:pPr>
              <a:buNone/>
            </a:pPr>
            <a:endParaRPr lang="pl-PL" dirty="0" smtClean="0"/>
          </a:p>
          <a:p>
            <a:pPr>
              <a:buNone/>
            </a:pPr>
            <a:r>
              <a:rPr lang="pl-PL" dirty="0" smtClean="0"/>
              <a:t>Telefon:  </a:t>
            </a:r>
            <a:r>
              <a:rPr lang="pl-PL" b="1" dirty="0" smtClean="0"/>
              <a:t>0 801 199 990</a:t>
            </a:r>
          </a:p>
          <a:p>
            <a:pPr>
              <a:buNone/>
            </a:pPr>
            <a:endParaRPr lang="pl-PL" dirty="0" smtClean="0"/>
          </a:p>
          <a:p>
            <a:pPr>
              <a:buNone/>
            </a:pPr>
            <a:endParaRPr lang="pl-PL" dirty="0" smtClean="0"/>
          </a:p>
          <a:p>
            <a:r>
              <a:rPr lang="pl-PL" b="1" dirty="0" smtClean="0"/>
              <a:t>Alkoholowy telefon zaufania</a:t>
            </a:r>
          </a:p>
          <a:p>
            <a:pPr>
              <a:buNone/>
            </a:pPr>
            <a:r>
              <a:rPr lang="pl-PL" dirty="0" smtClean="0"/>
              <a:t>Czynny codziennie przez całą dobę</a:t>
            </a:r>
          </a:p>
          <a:p>
            <a:pPr>
              <a:buNone/>
            </a:pPr>
            <a:endParaRPr lang="pl-PL" dirty="0" smtClean="0"/>
          </a:p>
          <a:p>
            <a:pPr>
              <a:buNone/>
            </a:pPr>
            <a:r>
              <a:rPr lang="pl-PL" dirty="0" smtClean="0"/>
              <a:t>Telefon:  </a:t>
            </a:r>
            <a:r>
              <a:rPr lang="pl-PL" b="1" dirty="0" smtClean="0"/>
              <a:t>12 411 60 44</a:t>
            </a:r>
          </a:p>
          <a:p>
            <a:endParaRPr lang="pl-PL" dirty="0"/>
          </a:p>
        </p:txBody>
      </p:sp>
      <p:pic>
        <p:nvPicPr>
          <p:cNvPr id="4" name="Obraz 3" descr="pobrane.jpg"/>
          <p:cNvPicPr>
            <a:picLocks noChangeAspect="1"/>
          </p:cNvPicPr>
          <p:nvPr/>
        </p:nvPicPr>
        <p:blipFill>
          <a:blip r:embed="rId2" cstate="print"/>
          <a:stretch>
            <a:fillRect/>
          </a:stretch>
        </p:blipFill>
        <p:spPr>
          <a:xfrm>
            <a:off x="5620848" y="1844824"/>
            <a:ext cx="2952573" cy="2211580"/>
          </a:xfrm>
          <a:prstGeom prst="rect">
            <a:avLst/>
          </a:prstGeom>
        </p:spPr>
      </p:pic>
      <p:sp>
        <p:nvSpPr>
          <p:cNvPr id="5" name="pole tekstowe 4"/>
          <p:cNvSpPr txBox="1"/>
          <p:nvPr/>
        </p:nvSpPr>
        <p:spPr>
          <a:xfrm>
            <a:off x="6330012" y="4056404"/>
            <a:ext cx="2232248" cy="230832"/>
          </a:xfrm>
          <a:prstGeom prst="rect">
            <a:avLst/>
          </a:prstGeom>
          <a:noFill/>
        </p:spPr>
        <p:txBody>
          <a:bodyPr wrap="square" rtlCol="0">
            <a:spAutoFit/>
          </a:bodyPr>
          <a:lstStyle/>
          <a:p>
            <a:r>
              <a:rPr lang="pl-PL" sz="900" dirty="0" smtClean="0">
                <a:solidFill>
                  <a:prstClr val="black"/>
                </a:solidFill>
              </a:rPr>
              <a:t>Źródło: http://www.glogster.com/</a:t>
            </a:r>
            <a:endParaRPr lang="pl-PL" sz="900" dirty="0">
              <a:solidFill>
                <a:prstClr val="black"/>
              </a:solidFill>
            </a:endParaRPr>
          </a:p>
        </p:txBody>
      </p:sp>
    </p:spTree>
    <p:extLst>
      <p:ext uri="{BB962C8B-B14F-4D97-AF65-F5344CB8AC3E}">
        <p14:creationId xmlns="" xmlns:p14="http://schemas.microsoft.com/office/powerpoint/2010/main" val="2914677019"/>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32656"/>
            <a:ext cx="8229600" cy="5824304"/>
          </a:xfrm>
        </p:spPr>
        <p:txBody>
          <a:bodyPr/>
          <a:lstStyle/>
          <a:p>
            <a:pPr algn="ctr">
              <a:buNone/>
            </a:pPr>
            <a:endParaRPr lang="pl-PL" b="1" u="sng" dirty="0" smtClean="0"/>
          </a:p>
          <a:p>
            <a:pPr algn="ctr">
              <a:buNone/>
            </a:pPr>
            <a:r>
              <a:rPr lang="pl-PL" sz="3200" b="1" dirty="0" smtClean="0">
                <a:solidFill>
                  <a:schemeClr val="accent3">
                    <a:lumMod val="50000"/>
                  </a:schemeClr>
                </a:solidFill>
                <a:latin typeface="+mj-lt"/>
              </a:rPr>
              <a:t>Ośrodki stacjonarne:</a:t>
            </a:r>
          </a:p>
          <a:p>
            <a:pPr algn="ctr">
              <a:buNone/>
            </a:pPr>
            <a:endParaRPr lang="pl-PL" sz="2400" b="1" u="sng" dirty="0" smtClean="0"/>
          </a:p>
          <a:p>
            <a:r>
              <a:rPr lang="pl-PL" sz="2400" dirty="0" smtClean="0"/>
              <a:t>Placówka Opiekuńczo Wychowawcza typu specjalistyczno – terapeutycznego pn. „Ośrodek Terapii Uzależnień Dzieci i Młodzieży w Jeżówce”</a:t>
            </a:r>
          </a:p>
          <a:p>
            <a:pPr>
              <a:buNone/>
            </a:pPr>
            <a:r>
              <a:rPr lang="pl-PL" sz="2400" dirty="0" smtClean="0"/>
              <a:t>	Jeżówka 166 A, 32-340 Wolbrom</a:t>
            </a:r>
          </a:p>
          <a:p>
            <a:pPr>
              <a:buNone/>
            </a:pPr>
            <a:r>
              <a:rPr lang="pl-PL" sz="2400" dirty="0" smtClean="0"/>
              <a:t>	e mail: </a:t>
            </a:r>
            <a:r>
              <a:rPr lang="pl-PL" sz="2400" dirty="0" err="1" smtClean="0">
                <a:hlinkClick r:id="rId2"/>
              </a:rPr>
              <a:t>otujezowka@wp.pl</a:t>
            </a:r>
            <a:endParaRPr lang="pl-PL" sz="2400" dirty="0" smtClean="0"/>
          </a:p>
          <a:p>
            <a:pPr>
              <a:buNone/>
            </a:pPr>
            <a:endParaRPr lang="pl-PL" sz="2400" dirty="0" smtClean="0"/>
          </a:p>
          <a:p>
            <a:pPr>
              <a:buNone/>
            </a:pPr>
            <a:r>
              <a:rPr lang="pl-PL" sz="2400" dirty="0" smtClean="0"/>
              <a:t>	Telefon: </a:t>
            </a:r>
            <a:r>
              <a:rPr lang="pl-PL" sz="2400" b="1" dirty="0" smtClean="0"/>
              <a:t>032 626 08 00</a:t>
            </a:r>
          </a:p>
          <a:p>
            <a:pPr>
              <a:buNone/>
            </a:pPr>
            <a:endParaRPr lang="pl-PL" dirty="0" smtClean="0"/>
          </a:p>
          <a:p>
            <a:endParaRPr lang="pl-PL" b="1" u="sng" dirty="0"/>
          </a:p>
        </p:txBody>
      </p:sp>
      <p:pic>
        <p:nvPicPr>
          <p:cNvPr id="4" name="Obraz 3" descr="dzienny_2.jpg"/>
          <p:cNvPicPr>
            <a:picLocks noChangeAspect="1"/>
          </p:cNvPicPr>
          <p:nvPr/>
        </p:nvPicPr>
        <p:blipFill>
          <a:blip r:embed="rId3" cstate="print"/>
          <a:stretch>
            <a:fillRect/>
          </a:stretch>
        </p:blipFill>
        <p:spPr>
          <a:xfrm>
            <a:off x="4716016" y="3329096"/>
            <a:ext cx="4278052" cy="2786515"/>
          </a:xfrm>
          <a:prstGeom prst="rect">
            <a:avLst/>
          </a:prstGeom>
          <a:ln>
            <a:noFill/>
          </a:ln>
          <a:effectLst>
            <a:outerShdw blurRad="292100" dist="139700" dir="2700000" algn="tl" rotWithShape="0">
              <a:srgbClr val="333333">
                <a:alpha val="65000"/>
              </a:srgbClr>
            </a:outerShdw>
          </a:effectLst>
        </p:spPr>
      </p:pic>
      <p:sp>
        <p:nvSpPr>
          <p:cNvPr id="5" name="pole tekstowe 4"/>
          <p:cNvSpPr txBox="1"/>
          <p:nvPr/>
        </p:nvSpPr>
        <p:spPr>
          <a:xfrm>
            <a:off x="4718527" y="6234493"/>
            <a:ext cx="2592288" cy="230832"/>
          </a:xfrm>
          <a:prstGeom prst="rect">
            <a:avLst/>
          </a:prstGeom>
          <a:noFill/>
        </p:spPr>
        <p:txBody>
          <a:bodyPr wrap="square" rtlCol="0">
            <a:spAutoFit/>
          </a:bodyPr>
          <a:lstStyle/>
          <a:p>
            <a:r>
              <a:rPr lang="pl-PL" sz="900" dirty="0" smtClean="0">
                <a:solidFill>
                  <a:prstClr val="black"/>
                </a:solidFill>
              </a:rPr>
              <a:t>Źródło: http://www.szpitalmsw.net/</a:t>
            </a:r>
            <a:endParaRPr lang="pl-PL" sz="900" dirty="0">
              <a:solidFill>
                <a:prstClr val="black"/>
              </a:solidFill>
            </a:endParaRPr>
          </a:p>
        </p:txBody>
      </p:sp>
    </p:spTree>
    <p:extLst>
      <p:ext uri="{BB962C8B-B14F-4D97-AF65-F5344CB8AC3E}">
        <p14:creationId xmlns="" xmlns:p14="http://schemas.microsoft.com/office/powerpoint/2010/main" val="2074513592"/>
      </p:ext>
    </p:ext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sz="4400" dirty="0" smtClean="0">
                <a:solidFill>
                  <a:schemeClr val="accent3">
                    <a:lumMod val="50000"/>
                  </a:schemeClr>
                </a:solidFill>
              </a:rPr>
              <a:t>Dziękujemy za uwagę </a:t>
            </a:r>
            <a:r>
              <a:rPr lang="pl-PL" sz="4400" dirty="0" smtClean="0">
                <a:solidFill>
                  <a:schemeClr val="accent3">
                    <a:lumMod val="50000"/>
                  </a:schemeClr>
                </a:solidFill>
                <a:sym typeface="Wingdings" pitchFamily="2" charset="2"/>
              </a:rPr>
              <a:t></a:t>
            </a:r>
            <a:r>
              <a:rPr lang="pl-PL" sz="4400" dirty="0" smtClean="0">
                <a:solidFill>
                  <a:schemeClr val="accent3">
                    <a:lumMod val="50000"/>
                  </a:schemeClr>
                </a:solidFill>
              </a:rPr>
              <a:t/>
            </a:r>
            <a:br>
              <a:rPr lang="pl-PL" sz="4400" dirty="0" smtClean="0">
                <a:solidFill>
                  <a:schemeClr val="accent3">
                    <a:lumMod val="50000"/>
                  </a:schemeClr>
                </a:solidFill>
              </a:rPr>
            </a:br>
            <a:endParaRPr lang="pl-PL" dirty="0">
              <a:solidFill>
                <a:schemeClr val="accent3">
                  <a:lumMod val="50000"/>
                </a:schemeClr>
              </a:solidFill>
            </a:endParaRPr>
          </a:p>
        </p:txBody>
      </p:sp>
      <p:sp>
        <p:nvSpPr>
          <p:cNvPr id="6" name="Symbol zastępczy tekstu 5"/>
          <p:cNvSpPr>
            <a:spLocks noGrp="1"/>
          </p:cNvSpPr>
          <p:nvPr>
            <p:ph type="body" idx="1"/>
          </p:nvPr>
        </p:nvSpPr>
        <p:spPr>
          <a:xfrm>
            <a:off x="722313" y="3367088"/>
            <a:ext cx="7772400" cy="3158256"/>
          </a:xfrm>
        </p:spPr>
        <p:txBody>
          <a:bodyPr>
            <a:normAutofit/>
          </a:bodyPr>
          <a:lstStyle/>
          <a:p>
            <a:r>
              <a:rPr lang="pl-PL" dirty="0" smtClean="0">
                <a:solidFill>
                  <a:schemeClr val="accent3">
                    <a:lumMod val="50000"/>
                  </a:schemeClr>
                </a:solidFill>
              </a:rPr>
              <a:t>Monika Borkowska – Żebrowska</a:t>
            </a:r>
          </a:p>
          <a:p>
            <a:r>
              <a:rPr lang="pl-PL" dirty="0" smtClean="0">
                <a:solidFill>
                  <a:schemeClr val="accent3">
                    <a:lumMod val="50000"/>
                  </a:schemeClr>
                </a:solidFill>
              </a:rPr>
              <a:t>Paulina Mikulaścik – Wąsac</a:t>
            </a:r>
            <a:r>
              <a:rPr lang="pl-PL" dirty="0" smtClean="0"/>
              <a:t>z</a:t>
            </a:r>
          </a:p>
          <a:p>
            <a:r>
              <a:rPr lang="pl-PL" b="1" dirty="0" smtClean="0">
                <a:solidFill>
                  <a:schemeClr val="accent3">
                    <a:lumMod val="50000"/>
                  </a:schemeClr>
                </a:solidFill>
              </a:rPr>
              <a:t>Miejskie Centrum Profilaktyki Uzależnień w Krakowie</a:t>
            </a:r>
          </a:p>
          <a:p>
            <a:endParaRPr lang="pl-PL" b="1" dirty="0" smtClean="0">
              <a:solidFill>
                <a:schemeClr val="accent3">
                  <a:lumMod val="50000"/>
                </a:schemeClr>
              </a:solidFill>
            </a:endParaRPr>
          </a:p>
          <a:p>
            <a:endParaRPr lang="pl-PL" b="1" dirty="0" smtClean="0">
              <a:solidFill>
                <a:schemeClr val="accent3">
                  <a:lumMod val="50000"/>
                </a:schemeClr>
              </a:solidFill>
            </a:endParaRPr>
          </a:p>
          <a:p>
            <a:pPr algn="ctr"/>
            <a:r>
              <a:rPr lang="pl-PL" b="1" dirty="0" smtClean="0">
                <a:solidFill>
                  <a:srgbClr val="0000CC"/>
                </a:solidFill>
              </a:rPr>
              <a:t>profilaktyka@mcpu.krakow.pl</a:t>
            </a:r>
          </a:p>
          <a:p>
            <a:endParaRPr lang="pl-PL" b="1" dirty="0" smtClean="0">
              <a:solidFill>
                <a:schemeClr val="accent3">
                  <a:lumMod val="50000"/>
                </a:schemeClr>
              </a:solidFill>
            </a:endParaRPr>
          </a:p>
          <a:p>
            <a:endParaRPr lang="pl-PL" b="1" dirty="0">
              <a:solidFill>
                <a:schemeClr val="accent3">
                  <a:lumMod val="50000"/>
                </a:schemeClr>
              </a:solidFill>
            </a:endParaRPr>
          </a:p>
        </p:txBody>
      </p:sp>
    </p:spTree>
    <p:extLst>
      <p:ext uri="{BB962C8B-B14F-4D97-AF65-F5344CB8AC3E}">
        <p14:creationId xmlns="" xmlns:p14="http://schemas.microsoft.com/office/powerpoint/2010/main" val="1748946949"/>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332656"/>
            <a:ext cx="8640960" cy="1332384"/>
          </a:xfrm>
        </p:spPr>
        <p:txBody>
          <a:bodyPr>
            <a:normAutofit/>
          </a:bodyPr>
          <a:lstStyle/>
          <a:p>
            <a:r>
              <a:rPr lang="pl-PL" sz="3200" b="1" dirty="0" smtClean="0">
                <a:solidFill>
                  <a:schemeClr val="accent3">
                    <a:lumMod val="50000"/>
                  </a:schemeClr>
                </a:solidFill>
              </a:rPr>
              <a:t>Czynniki wpływające na popularność substancji psychoaktywnych:</a:t>
            </a:r>
            <a:endParaRPr lang="pl-PL" sz="3200" b="1" dirty="0">
              <a:solidFill>
                <a:schemeClr val="accent3">
                  <a:lumMod val="50000"/>
                </a:schemeClr>
              </a:solidFill>
            </a:endParaRPr>
          </a:p>
        </p:txBody>
      </p:sp>
      <p:sp>
        <p:nvSpPr>
          <p:cNvPr id="3" name="Symbol zastępczy zawartości 2"/>
          <p:cNvSpPr>
            <a:spLocks noGrp="1"/>
          </p:cNvSpPr>
          <p:nvPr>
            <p:ph idx="1"/>
          </p:nvPr>
        </p:nvSpPr>
        <p:spPr>
          <a:xfrm>
            <a:off x="323528" y="1556792"/>
            <a:ext cx="4608512" cy="5184576"/>
          </a:xfrm>
        </p:spPr>
        <p:txBody>
          <a:bodyPr/>
          <a:lstStyle/>
          <a:p>
            <a:endParaRPr lang="pl-PL" dirty="0" smtClean="0"/>
          </a:p>
          <a:p>
            <a:pPr>
              <a:buNone/>
            </a:pPr>
            <a:endParaRPr lang="pl-PL" dirty="0" smtClean="0"/>
          </a:p>
          <a:p>
            <a:r>
              <a:rPr lang="pl-PL" b="1" dirty="0" smtClean="0"/>
              <a:t>medyklizacja</a:t>
            </a:r>
            <a:r>
              <a:rPr lang="pl-PL" dirty="0" smtClean="0"/>
              <a:t> </a:t>
            </a:r>
            <a:r>
              <a:rPr lang="pl-PL" dirty="0"/>
              <a:t>ż</a:t>
            </a:r>
            <a:r>
              <a:rPr lang="pl-PL" dirty="0" smtClean="0"/>
              <a:t>ycia </a:t>
            </a:r>
            <a:r>
              <a:rPr lang="pl-PL" dirty="0" smtClean="0"/>
              <a:t>codziennego,</a:t>
            </a:r>
            <a:endParaRPr lang="pl-PL" dirty="0" smtClean="0"/>
          </a:p>
          <a:p>
            <a:r>
              <a:rPr lang="pl-PL" dirty="0"/>
              <a:t>e</a:t>
            </a:r>
            <a:r>
              <a:rPr lang="pl-PL" dirty="0" smtClean="0"/>
              <a:t>lement kreowania </a:t>
            </a:r>
            <a:r>
              <a:rPr lang="pl-PL" dirty="0" smtClean="0"/>
              <a:t>wizerunku,</a:t>
            </a:r>
            <a:endParaRPr lang="pl-PL" dirty="0" smtClean="0"/>
          </a:p>
          <a:p>
            <a:r>
              <a:rPr lang="pl-PL" dirty="0"/>
              <a:t>m</a:t>
            </a:r>
            <a:r>
              <a:rPr lang="pl-PL" dirty="0" smtClean="0"/>
              <a:t>arketing medialny alkoholu i leków,</a:t>
            </a:r>
          </a:p>
          <a:p>
            <a:pPr>
              <a:buNone/>
            </a:pPr>
            <a:r>
              <a:rPr lang="pl-PL" dirty="0" smtClean="0"/>
              <a:t>   kofeiny; </a:t>
            </a:r>
          </a:p>
          <a:p>
            <a:pPr marL="0" indent="0">
              <a:buNone/>
            </a:pPr>
            <a:endParaRPr lang="pl-PL" dirty="0"/>
          </a:p>
        </p:txBody>
      </p:sp>
      <p:pic>
        <p:nvPicPr>
          <p:cNvPr id="1032"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05230" y="1807338"/>
            <a:ext cx="4393582" cy="3637886"/>
          </a:xfrm>
          <a:prstGeom prst="rect">
            <a:avLst/>
          </a:prstGeom>
          <a:noFill/>
          <a:ln w="57150">
            <a:solidFill>
              <a:schemeClr val="tx1"/>
            </a:solidFill>
          </a:ln>
          <a:effectLst>
            <a:glow rad="101600">
              <a:schemeClr val="accent1">
                <a:lumMod val="75000"/>
                <a:alpha val="6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pole tekstowe 3"/>
          <p:cNvSpPr txBox="1"/>
          <p:nvPr/>
        </p:nvSpPr>
        <p:spPr>
          <a:xfrm>
            <a:off x="4452336" y="5659840"/>
            <a:ext cx="4186436" cy="230832"/>
          </a:xfrm>
          <a:prstGeom prst="rect">
            <a:avLst/>
          </a:prstGeom>
          <a:noFill/>
        </p:spPr>
        <p:txBody>
          <a:bodyPr wrap="square" rtlCol="0">
            <a:spAutoFit/>
          </a:bodyPr>
          <a:lstStyle/>
          <a:p>
            <a:r>
              <a:rPr lang="pl-PL" sz="900" dirty="0" smtClean="0"/>
              <a:t>Źródło: http://memy.pl/</a:t>
            </a:r>
            <a:endParaRPr lang="pl-PL" sz="900" dirty="0"/>
          </a:p>
        </p:txBody>
      </p:sp>
    </p:spTree>
    <p:extLst>
      <p:ext uri="{BB962C8B-B14F-4D97-AF65-F5344CB8AC3E}">
        <p14:creationId xmlns="" xmlns:p14="http://schemas.microsoft.com/office/powerpoint/2010/main" val="333005447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1052736"/>
            <a:ext cx="5112568" cy="5256584"/>
          </a:xfrm>
        </p:spPr>
        <p:txBody>
          <a:bodyPr>
            <a:normAutofit/>
          </a:bodyPr>
          <a:lstStyle/>
          <a:p>
            <a:r>
              <a:rPr lang="pl-PL" dirty="0"/>
              <a:t>potrzeby rozwojowe młodzieży</a:t>
            </a:r>
            <a:r>
              <a:rPr lang="pl-PL" dirty="0" smtClean="0"/>
              <a:t>:</a:t>
            </a:r>
          </a:p>
          <a:p>
            <a:pPr marL="0" indent="0">
              <a:buNone/>
            </a:pPr>
            <a:r>
              <a:rPr lang="pl-PL" dirty="0"/>
              <a:t> </a:t>
            </a:r>
            <a:r>
              <a:rPr lang="pl-PL" dirty="0" smtClean="0"/>
              <a:t>przynależności</a:t>
            </a:r>
            <a:r>
              <a:rPr lang="pl-PL" dirty="0"/>
              <a:t>,</a:t>
            </a:r>
          </a:p>
          <a:p>
            <a:pPr marL="0" indent="0">
              <a:buNone/>
            </a:pPr>
            <a:r>
              <a:rPr lang="pl-PL" dirty="0" smtClean="0"/>
              <a:t> afiliacji,</a:t>
            </a:r>
            <a:endParaRPr lang="pl-PL" dirty="0"/>
          </a:p>
          <a:p>
            <a:pPr marL="0" indent="0">
              <a:buNone/>
            </a:pPr>
            <a:r>
              <a:rPr lang="pl-PL" dirty="0" smtClean="0"/>
              <a:t> autonomii,</a:t>
            </a:r>
          </a:p>
          <a:p>
            <a:pPr marL="0" indent="0">
              <a:buNone/>
            </a:pPr>
            <a:endParaRPr lang="pl-PL" dirty="0"/>
          </a:p>
          <a:p>
            <a:r>
              <a:rPr lang="pl-PL" dirty="0"/>
              <a:t>z</a:t>
            </a:r>
            <a:r>
              <a:rPr lang="pl-PL" dirty="0" smtClean="0"/>
              <a:t>adania </a:t>
            </a:r>
            <a:r>
              <a:rPr lang="pl-PL" dirty="0"/>
              <a:t>rozwojowe adolescentów</a:t>
            </a:r>
            <a:r>
              <a:rPr lang="pl-PL" dirty="0" smtClean="0"/>
              <a:t>:</a:t>
            </a:r>
          </a:p>
          <a:p>
            <a:pPr marL="0" indent="0">
              <a:buNone/>
            </a:pPr>
            <a:r>
              <a:rPr lang="pl-PL" dirty="0" smtClean="0"/>
              <a:t>budowanie </a:t>
            </a:r>
            <a:r>
              <a:rPr lang="pl-PL" dirty="0"/>
              <a:t>własnej </a:t>
            </a:r>
            <a:r>
              <a:rPr lang="pl-PL" dirty="0" smtClean="0"/>
              <a:t>tożsamości,</a:t>
            </a:r>
            <a:endParaRPr lang="pl-PL" dirty="0"/>
          </a:p>
          <a:p>
            <a:pPr marL="0" indent="0">
              <a:buNone/>
            </a:pPr>
            <a:r>
              <a:rPr lang="pl-PL" dirty="0" smtClean="0"/>
              <a:t>określanie </a:t>
            </a:r>
            <a:r>
              <a:rPr lang="pl-PL" dirty="0"/>
              <a:t>roli </a:t>
            </a:r>
            <a:r>
              <a:rPr lang="pl-PL" dirty="0" smtClean="0"/>
              <a:t>rodzinnej</a:t>
            </a:r>
            <a:br>
              <a:rPr lang="pl-PL" dirty="0" smtClean="0"/>
            </a:br>
            <a:r>
              <a:rPr lang="pl-PL" dirty="0" smtClean="0"/>
              <a:t> i społecznej. </a:t>
            </a:r>
            <a:endParaRPr lang="pl-PL" dirty="0"/>
          </a:p>
        </p:txBody>
      </p:sp>
      <p:pic>
        <p:nvPicPr>
          <p:cNvPr id="2053"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56765" y="920940"/>
            <a:ext cx="3485339" cy="4596292"/>
          </a:xfrm>
          <a:prstGeom prst="rect">
            <a:avLst/>
          </a:prstGeom>
          <a:noFill/>
          <a:ln w="57150">
            <a:solidFill>
              <a:schemeClr val="tx1"/>
            </a:solidFill>
          </a:ln>
          <a:effectLst>
            <a:glow rad="228600">
              <a:schemeClr val="accent1">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pole tekstowe 4"/>
          <p:cNvSpPr txBox="1"/>
          <p:nvPr/>
        </p:nvSpPr>
        <p:spPr>
          <a:xfrm>
            <a:off x="5292955" y="5905911"/>
            <a:ext cx="3240360" cy="230832"/>
          </a:xfrm>
          <a:prstGeom prst="rect">
            <a:avLst/>
          </a:prstGeom>
          <a:noFill/>
        </p:spPr>
        <p:txBody>
          <a:bodyPr wrap="square" rtlCol="0">
            <a:spAutoFit/>
          </a:bodyPr>
          <a:lstStyle/>
          <a:p>
            <a:r>
              <a:rPr lang="pl-PL" sz="900" dirty="0" smtClean="0"/>
              <a:t>Źródło: http://www.kampaniespoleczne.pl/</a:t>
            </a:r>
            <a:endParaRPr lang="pl-PL" sz="900" dirty="0"/>
          </a:p>
        </p:txBody>
      </p:sp>
    </p:spTree>
    <p:extLst>
      <p:ext uri="{BB962C8B-B14F-4D97-AF65-F5344CB8AC3E}">
        <p14:creationId xmlns="" xmlns:p14="http://schemas.microsoft.com/office/powerpoint/2010/main" val="1206667832"/>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683568" y="332656"/>
            <a:ext cx="7200800" cy="648072"/>
          </a:xfrm>
          <a:noFill/>
          <a:ln>
            <a:noFill/>
          </a:ln>
        </p:spPr>
        <p:style>
          <a:lnRef idx="1">
            <a:schemeClr val="accent5"/>
          </a:lnRef>
          <a:fillRef idx="2">
            <a:schemeClr val="accent5"/>
          </a:fillRef>
          <a:effectRef idx="1">
            <a:schemeClr val="accent5"/>
          </a:effectRef>
          <a:fontRef idx="minor">
            <a:schemeClr val="dk1"/>
          </a:fontRef>
        </p:style>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sz="3200" b="1" dirty="0" smtClean="0">
                <a:solidFill>
                  <a:schemeClr val="accent3">
                    <a:lumMod val="50000"/>
                  </a:schemeClr>
                </a:solidFill>
                <a:latin typeface="+mj-lt"/>
                <a:cs typeface="Times New Roman" pitchFamily="18" charset="0"/>
              </a:rPr>
              <a:t>Badania ankietowe</a:t>
            </a:r>
          </a:p>
        </p:txBody>
      </p:sp>
      <p:sp>
        <p:nvSpPr>
          <p:cNvPr id="14338" name="Rectangle 2"/>
          <p:cNvSpPr>
            <a:spLocks noGrp="1" noChangeArrowheads="1"/>
          </p:cNvSpPr>
          <p:nvPr>
            <p:ph type="body" idx="4294967295"/>
          </p:nvPr>
        </p:nvSpPr>
        <p:spPr>
          <a:xfrm>
            <a:off x="301625" y="1268760"/>
            <a:ext cx="8540750" cy="5320953"/>
          </a:xfrm>
        </p:spPr>
        <p:txBody>
          <a:bodyPr/>
          <a:lstStyle/>
          <a:p>
            <a:pP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sz="2800" dirty="0" smtClean="0">
                <a:cs typeface="Times New Roman" pitchFamily="18" charset="0"/>
              </a:rPr>
              <a:t/>
            </a:r>
            <a:br>
              <a:rPr lang="pl-PL" sz="2800" dirty="0" smtClean="0">
                <a:cs typeface="Times New Roman" pitchFamily="18" charset="0"/>
              </a:rPr>
            </a:br>
            <a:r>
              <a:rPr lang="pl-PL" sz="2800" dirty="0" smtClean="0">
                <a:cs typeface="Times New Roman" pitchFamily="18" charset="0"/>
              </a:rPr>
              <a:t>W </a:t>
            </a:r>
            <a:r>
              <a:rPr lang="pl-PL" sz="2800" dirty="0" smtClean="0">
                <a:cs typeface="Times New Roman" pitchFamily="18" charset="0"/>
              </a:rPr>
              <a:t>ramach prowadzonych zajęć warsztatowych </a:t>
            </a:r>
            <a:r>
              <a:rPr lang="pl-PL" sz="2800" dirty="0" smtClean="0">
                <a:cs typeface="Times New Roman" pitchFamily="18" charset="0"/>
              </a:rPr>
              <a:t>      w </a:t>
            </a:r>
            <a:r>
              <a:rPr lang="pl-PL" sz="2800" dirty="0" smtClean="0">
                <a:cs typeface="Times New Roman" pitchFamily="18" charset="0"/>
              </a:rPr>
              <a:t>roku szkolnym 2013/2014 przebadano </a:t>
            </a:r>
            <a:r>
              <a:rPr lang="pl-PL" sz="2800" dirty="0" smtClean="0">
                <a:solidFill>
                  <a:srgbClr val="0000FF"/>
                </a:solidFill>
                <a:cs typeface="Times New Roman" pitchFamily="18" charset="0"/>
              </a:rPr>
              <a:t>1604 uczniów </a:t>
            </a:r>
            <a:r>
              <a:rPr lang="pl-PL" sz="2800" dirty="0" smtClean="0">
                <a:cs typeface="Times New Roman" pitchFamily="18" charset="0"/>
              </a:rPr>
              <a:t>krakowskich szkół, w tym</a:t>
            </a:r>
            <a:r>
              <a:rPr lang="pl-PL" sz="2800" dirty="0" smtClean="0">
                <a:solidFill>
                  <a:srgbClr val="0000FF"/>
                </a:solidFill>
                <a:cs typeface="Times New Roman" pitchFamily="18" charset="0"/>
              </a:rPr>
              <a:t>: 606</a:t>
            </a:r>
            <a:r>
              <a:rPr lang="pl-PL" sz="2800" b="1" dirty="0" smtClean="0">
                <a:solidFill>
                  <a:srgbClr val="0000FF"/>
                </a:solidFill>
                <a:cs typeface="Times New Roman" pitchFamily="18" charset="0"/>
              </a:rPr>
              <a:t> </a:t>
            </a:r>
            <a:r>
              <a:rPr lang="pl-PL" sz="2800" dirty="0" smtClean="0">
                <a:cs typeface="Times New Roman" pitchFamily="18" charset="0"/>
              </a:rPr>
              <a:t>uczniów szkół podstawowych, </a:t>
            </a:r>
            <a:r>
              <a:rPr lang="pl-PL" sz="2800" dirty="0" smtClean="0">
                <a:solidFill>
                  <a:srgbClr val="0000FF"/>
                </a:solidFill>
                <a:cs typeface="Times New Roman" pitchFamily="18" charset="0"/>
              </a:rPr>
              <a:t>531</a:t>
            </a:r>
            <a:r>
              <a:rPr lang="pl-PL" sz="2800" dirty="0" smtClean="0">
                <a:cs typeface="Times New Roman" pitchFamily="18" charset="0"/>
              </a:rPr>
              <a:t> uczniów gimnazjów i </a:t>
            </a:r>
            <a:r>
              <a:rPr lang="pl-PL" sz="2800" dirty="0" smtClean="0">
                <a:solidFill>
                  <a:srgbClr val="0000FF"/>
                </a:solidFill>
                <a:cs typeface="Times New Roman" pitchFamily="18" charset="0"/>
              </a:rPr>
              <a:t>467</a:t>
            </a:r>
            <a:r>
              <a:rPr lang="pl-PL" sz="2800" dirty="0" smtClean="0">
                <a:solidFill>
                  <a:srgbClr val="000080"/>
                </a:solidFill>
                <a:cs typeface="Times New Roman" pitchFamily="18" charset="0"/>
              </a:rPr>
              <a:t> </a:t>
            </a:r>
            <a:r>
              <a:rPr lang="pl-PL" sz="2800" dirty="0" smtClean="0">
                <a:cs typeface="Times New Roman" pitchFamily="18" charset="0"/>
              </a:rPr>
              <a:t>uczniów szkół ponadgimnazjalnych. A uzyskane opinie  zostały przedstawione w </a:t>
            </a:r>
            <a:r>
              <a:rPr lang="pl-PL" sz="2800" b="1" dirty="0" smtClean="0">
                <a:cs typeface="Times New Roman" pitchFamily="18" charset="0"/>
              </a:rPr>
              <a:t>raporcie</a:t>
            </a:r>
            <a:r>
              <a:rPr lang="pl-PL" sz="2800" dirty="0" smtClean="0">
                <a:cs typeface="Times New Roman" pitchFamily="18" charset="0"/>
              </a:rPr>
              <a:t> pt. </a:t>
            </a:r>
            <a:r>
              <a:rPr lang="pl-PL" sz="2800" dirty="0" smtClean="0">
                <a:cs typeface="Times New Roman" pitchFamily="18" charset="0"/>
              </a:rPr>
              <a:t>:            </a:t>
            </a:r>
            <a:r>
              <a:rPr lang="pl-PL" sz="2800" i="1" dirty="0" smtClean="0">
                <a:solidFill>
                  <a:srgbClr val="0000FF"/>
                </a:solidFill>
                <a:cs typeface="Times New Roman" pitchFamily="18" charset="0"/>
              </a:rPr>
              <a:t> </a:t>
            </a:r>
            <a:r>
              <a:rPr lang="pl-PL" sz="2800" dirty="0" smtClean="0">
                <a:solidFill>
                  <a:srgbClr val="0000FF"/>
                </a:solidFill>
                <a:cs typeface="Times New Roman" pitchFamily="18" charset="0"/>
              </a:rPr>
              <a:t>Styl </a:t>
            </a:r>
            <a:r>
              <a:rPr lang="pl-PL" sz="2800" dirty="0" smtClean="0">
                <a:solidFill>
                  <a:srgbClr val="0000FF"/>
                </a:solidFill>
                <a:cs typeface="Times New Roman" pitchFamily="18" charset="0"/>
              </a:rPr>
              <a:t>życia, używanie substancji psychoaktywnych, zachowania ryzykowne oraz postawy wobec używania substancji psychoaktywnych w grupie uczniów krakowskich szkół podstawowych, gimnazjalnych i ponadgimnazjalnych</a:t>
            </a:r>
            <a:r>
              <a:rPr lang="pl-PL" sz="2800" dirty="0" smtClean="0">
                <a:solidFill>
                  <a:srgbClr val="0000FF"/>
                </a:solidFill>
                <a:latin typeface="Times New Roman" pitchFamily="18" charset="0"/>
                <a:cs typeface="Times New Roman" pitchFamily="18" charset="0"/>
              </a:rPr>
              <a:t>.</a:t>
            </a:r>
          </a:p>
        </p:txBody>
      </p:sp>
    </p:spTree>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76672"/>
            <a:ext cx="8229600" cy="1008112"/>
          </a:xfrm>
        </p:spPr>
        <p:txBody>
          <a:bodyPr>
            <a:noAutofit/>
          </a:bodyPr>
          <a:lstStyle/>
          <a:p>
            <a:r>
              <a:rPr lang="pl-PL" sz="3200" b="1" dirty="0">
                <a:solidFill>
                  <a:schemeClr val="accent3">
                    <a:lumMod val="50000"/>
                  </a:schemeClr>
                </a:solidFill>
              </a:rPr>
              <a:t>Postawy uczniów wobec substancji psychoaktywnych – szkoła </a:t>
            </a:r>
            <a:r>
              <a:rPr lang="pl-PL" sz="3200" b="1" dirty="0" smtClean="0">
                <a:solidFill>
                  <a:schemeClr val="accent3">
                    <a:lumMod val="50000"/>
                  </a:schemeClr>
                </a:solidFill>
              </a:rPr>
              <a:t>podstawowa</a:t>
            </a:r>
            <a:r>
              <a:rPr lang="pl-PL" sz="3200" dirty="0" smtClean="0">
                <a:solidFill>
                  <a:schemeClr val="accent3">
                    <a:lumMod val="50000"/>
                  </a:schemeClr>
                </a:solidFill>
              </a:rPr>
              <a:t>:</a:t>
            </a:r>
            <a:endParaRPr lang="pl-PL" sz="3200" dirty="0">
              <a:solidFill>
                <a:schemeClr val="accent3">
                  <a:lumMod val="50000"/>
                </a:schemeClr>
              </a:solidFill>
            </a:endParaRPr>
          </a:p>
        </p:txBody>
      </p:sp>
      <p:sp>
        <p:nvSpPr>
          <p:cNvPr id="3" name="Symbol zastępczy zawartości 2"/>
          <p:cNvSpPr>
            <a:spLocks noGrp="1"/>
          </p:cNvSpPr>
          <p:nvPr>
            <p:ph idx="1"/>
          </p:nvPr>
        </p:nvSpPr>
        <p:spPr>
          <a:xfrm>
            <a:off x="395536" y="1772816"/>
            <a:ext cx="8424936" cy="4752528"/>
          </a:xfrm>
        </p:spPr>
        <p:txBody>
          <a:bodyPr>
            <a:normAutofit lnSpcReduction="10000"/>
          </a:bodyPr>
          <a:lstStyle/>
          <a:p>
            <a:pPr>
              <a:spcBef>
                <a:spcPts val="0"/>
              </a:spcBef>
              <a:buNone/>
            </a:pPr>
            <a:r>
              <a:rPr lang="pl-PL" dirty="0" smtClean="0">
                <a:solidFill>
                  <a:srgbClr val="0000FF"/>
                </a:solidFill>
                <a:cs typeface="Times New Roman" pitchFamily="18" charset="0"/>
              </a:rPr>
              <a:t>Uczniowie szkół podstawowych </a:t>
            </a:r>
            <a:r>
              <a:rPr lang="pl-PL" dirty="0" smtClean="0">
                <a:cs typeface="Times New Roman" pitchFamily="18" charset="0"/>
              </a:rPr>
              <a:t>deklarują sięganie po: </a:t>
            </a:r>
          </a:p>
          <a:p>
            <a:pPr>
              <a:spcBef>
                <a:spcPts val="0"/>
              </a:spcBef>
            </a:pPr>
            <a:r>
              <a:rPr lang="pl-PL" dirty="0" smtClean="0">
                <a:cs typeface="Times New Roman" pitchFamily="18" charset="0"/>
              </a:rPr>
              <a:t>kawę: dziewczęta-28%(99os),chłopcy-26%(69),</a:t>
            </a:r>
          </a:p>
          <a:p>
            <a:pPr>
              <a:spcBef>
                <a:spcPts val="0"/>
              </a:spcBef>
            </a:pPr>
            <a:r>
              <a:rPr lang="pl-PL" dirty="0" smtClean="0">
                <a:cs typeface="Times New Roman" pitchFamily="18" charset="0"/>
              </a:rPr>
              <a:t>napoje energetyzujące:dziewczęta-33%(117), chłopcy 35%(93),</a:t>
            </a:r>
          </a:p>
          <a:p>
            <a:pPr>
              <a:spcBef>
                <a:spcPts val="0"/>
              </a:spcBef>
            </a:pPr>
            <a:r>
              <a:rPr lang="pl-PL" dirty="0" smtClean="0">
                <a:cs typeface="Times New Roman" pitchFamily="18" charset="0"/>
              </a:rPr>
              <a:t>alkohol, dziewczęta 5%(19), chłopcy 4%(12),</a:t>
            </a:r>
          </a:p>
          <a:p>
            <a:pPr>
              <a:spcBef>
                <a:spcPts val="0"/>
              </a:spcBef>
            </a:pPr>
            <a:r>
              <a:rPr lang="pl-PL" dirty="0" smtClean="0">
                <a:cs typeface="Times New Roman" pitchFamily="18" charset="0"/>
              </a:rPr>
              <a:t>papierosy, dziewczęta 3%(12), chłopcy 3%(10).</a:t>
            </a:r>
          </a:p>
          <a:p>
            <a:pPr>
              <a:spcBef>
                <a:spcPts val="0"/>
              </a:spcBef>
              <a:buNone/>
            </a:pPr>
            <a:r>
              <a:rPr lang="pl-PL" dirty="0" smtClean="0">
                <a:cs typeface="Times New Roman" pitchFamily="18" charset="0"/>
              </a:rPr>
              <a:t>    Nie deklarują sięgania po: marihuanę, </a:t>
            </a:r>
            <a:r>
              <a:rPr lang="pl-PL" dirty="0" smtClean="0">
                <a:cs typeface="Times New Roman" pitchFamily="18" charset="0"/>
              </a:rPr>
              <a:t/>
            </a:r>
            <a:br>
              <a:rPr lang="pl-PL" dirty="0" smtClean="0">
                <a:cs typeface="Times New Roman" pitchFamily="18" charset="0"/>
              </a:rPr>
            </a:br>
            <a:r>
              <a:rPr lang="pl-PL" dirty="0" smtClean="0">
                <a:cs typeface="Times New Roman" pitchFamily="18" charset="0"/>
              </a:rPr>
              <a:t> amfetaminę</a:t>
            </a:r>
            <a:r>
              <a:rPr lang="pl-PL" dirty="0" smtClean="0">
                <a:cs typeface="Times New Roman" pitchFamily="18" charset="0"/>
              </a:rPr>
              <a:t>, dopalacze i leki.</a:t>
            </a:r>
          </a:p>
          <a:p>
            <a:pPr>
              <a:spcBef>
                <a:spcPts val="0"/>
              </a:spcBef>
              <a:buNone/>
            </a:pPr>
            <a:r>
              <a:rPr lang="pl-PL" dirty="0" smtClean="0">
                <a:cs typeface="Times New Roman" pitchFamily="18" charset="0"/>
              </a:rPr>
              <a:t>    Najczęściej inicjacja używania substancji w tej </a:t>
            </a:r>
            <a:r>
              <a:rPr lang="pl-PL" dirty="0" smtClean="0">
                <a:cs typeface="Times New Roman" pitchFamily="18" charset="0"/>
              </a:rPr>
              <a:t/>
            </a:r>
            <a:br>
              <a:rPr lang="pl-PL" dirty="0" smtClean="0">
                <a:cs typeface="Times New Roman" pitchFamily="18" charset="0"/>
              </a:rPr>
            </a:br>
            <a:r>
              <a:rPr lang="pl-PL" dirty="0" smtClean="0">
                <a:cs typeface="Times New Roman" pitchFamily="18" charset="0"/>
              </a:rPr>
              <a:t> grupie </a:t>
            </a:r>
            <a:r>
              <a:rPr lang="pl-PL" dirty="0" smtClean="0">
                <a:cs typeface="Times New Roman" pitchFamily="18" charset="0"/>
              </a:rPr>
              <a:t>badanych przypada pomiędzy 7 a 11 </a:t>
            </a:r>
            <a:r>
              <a:rPr lang="pl-PL" dirty="0" smtClean="0">
                <a:cs typeface="Times New Roman" pitchFamily="18" charset="0"/>
              </a:rPr>
              <a:t/>
            </a:r>
            <a:br>
              <a:rPr lang="pl-PL" dirty="0" smtClean="0">
                <a:cs typeface="Times New Roman" pitchFamily="18" charset="0"/>
              </a:rPr>
            </a:br>
            <a:r>
              <a:rPr lang="pl-PL" dirty="0" smtClean="0">
                <a:cs typeface="Times New Roman" pitchFamily="18" charset="0"/>
              </a:rPr>
              <a:t> rokiem </a:t>
            </a:r>
            <a:r>
              <a:rPr lang="pl-PL" dirty="0" smtClean="0">
                <a:cs typeface="Times New Roman" pitchFamily="18" charset="0"/>
              </a:rPr>
              <a:t>życia.</a:t>
            </a:r>
          </a:p>
          <a:p>
            <a:pPr>
              <a:spcBef>
                <a:spcPts val="0"/>
              </a:spcBef>
              <a:buNone/>
            </a:pPr>
            <a:endParaRPr lang="pl-PL" dirty="0" smtClean="0">
              <a:latin typeface="Times New Roman" pitchFamily="18" charset="0"/>
              <a:cs typeface="Times New Roman" pitchFamily="18" charset="0"/>
            </a:endParaRPr>
          </a:p>
          <a:p>
            <a:endParaRPr lang="pl-PL" dirty="0" smtClean="0"/>
          </a:p>
          <a:p>
            <a:endParaRPr lang="pl-PL" dirty="0" smtClean="0"/>
          </a:p>
          <a:p>
            <a:pPr>
              <a:buNone/>
            </a:pPr>
            <a:endParaRPr lang="pl-PL" sz="2600" dirty="0"/>
          </a:p>
        </p:txBody>
      </p:sp>
    </p:spTree>
    <p:extLst>
      <p:ext uri="{BB962C8B-B14F-4D97-AF65-F5344CB8AC3E}">
        <p14:creationId xmlns="" xmlns:p14="http://schemas.microsoft.com/office/powerpoint/2010/main" val="1110711218"/>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76672"/>
            <a:ext cx="8229600" cy="1008112"/>
          </a:xfrm>
        </p:spPr>
        <p:txBody>
          <a:bodyPr>
            <a:noAutofit/>
          </a:bodyPr>
          <a:lstStyle/>
          <a:p>
            <a:r>
              <a:rPr lang="pl-PL" sz="3200" b="1" dirty="0">
                <a:solidFill>
                  <a:schemeClr val="accent3">
                    <a:lumMod val="50000"/>
                  </a:schemeClr>
                </a:solidFill>
              </a:rPr>
              <a:t>Postawy uczniów wobec substancji psychoaktywnych – gimnazjum</a:t>
            </a:r>
          </a:p>
        </p:txBody>
      </p:sp>
      <p:sp>
        <p:nvSpPr>
          <p:cNvPr id="7" name="Symbol zastępczy zawartości 6"/>
          <p:cNvSpPr>
            <a:spLocks noGrp="1"/>
          </p:cNvSpPr>
          <p:nvPr>
            <p:ph idx="1"/>
          </p:nvPr>
        </p:nvSpPr>
        <p:spPr>
          <a:xfrm>
            <a:off x="251520" y="1700808"/>
            <a:ext cx="8640960" cy="4873728"/>
          </a:xfrm>
        </p:spPr>
        <p:txBody>
          <a:bodyPr>
            <a:normAutofit fontScale="92500"/>
          </a:bodyPr>
          <a:lstStyle/>
          <a:p>
            <a:pPr>
              <a:spcBef>
                <a:spcPts val="0"/>
              </a:spcBef>
              <a:buNone/>
            </a:pPr>
            <a:r>
              <a:rPr lang="pl-PL" sz="2900" dirty="0" smtClean="0">
                <a:solidFill>
                  <a:srgbClr val="0000FF"/>
                </a:solidFill>
                <a:cs typeface="Times New Roman" pitchFamily="18" charset="0"/>
              </a:rPr>
              <a:t>Uczniowie szkół gimnazjalnych </a:t>
            </a:r>
            <a:r>
              <a:rPr lang="pl-PL" sz="2900" dirty="0" smtClean="0">
                <a:cs typeface="Times New Roman" pitchFamily="18" charset="0"/>
              </a:rPr>
              <a:t>deklarują sięganie po: </a:t>
            </a:r>
          </a:p>
          <a:p>
            <a:pPr>
              <a:spcBef>
                <a:spcPts val="0"/>
              </a:spcBef>
            </a:pPr>
            <a:r>
              <a:rPr lang="pl-PL" sz="2900" dirty="0" smtClean="0">
                <a:cs typeface="Times New Roman" pitchFamily="18" charset="0"/>
              </a:rPr>
              <a:t>kawę: dziewczęta-28%(99os),chłopcy-26%(69),</a:t>
            </a:r>
          </a:p>
          <a:p>
            <a:pPr>
              <a:spcBef>
                <a:spcPts val="0"/>
              </a:spcBef>
            </a:pPr>
            <a:r>
              <a:rPr lang="pl-PL" sz="2900" dirty="0" smtClean="0">
                <a:cs typeface="Times New Roman" pitchFamily="18" charset="0"/>
              </a:rPr>
              <a:t>napoje energetyzujące:dziewczęta-33%(117), chłopcy 35%(93),</a:t>
            </a:r>
          </a:p>
          <a:p>
            <a:pPr>
              <a:spcBef>
                <a:spcPts val="0"/>
              </a:spcBef>
            </a:pPr>
            <a:r>
              <a:rPr lang="pl-PL" sz="2900" dirty="0" smtClean="0">
                <a:cs typeface="Times New Roman" pitchFamily="18" charset="0"/>
              </a:rPr>
              <a:t>alkohol, dziewczęta 5%(19), chłopcy 4%(12),</a:t>
            </a:r>
          </a:p>
          <a:p>
            <a:pPr>
              <a:spcBef>
                <a:spcPts val="0"/>
              </a:spcBef>
            </a:pPr>
            <a:r>
              <a:rPr lang="pl-PL" sz="2900" dirty="0" smtClean="0">
                <a:cs typeface="Times New Roman" pitchFamily="18" charset="0"/>
              </a:rPr>
              <a:t>papierosy, dziewczęta 3%(12), chłopcy 3%(10),</a:t>
            </a:r>
          </a:p>
          <a:p>
            <a:pPr>
              <a:spcBef>
                <a:spcPts val="0"/>
              </a:spcBef>
            </a:pPr>
            <a:r>
              <a:rPr lang="pl-PL" sz="2900" dirty="0" smtClean="0">
                <a:cs typeface="Times New Roman" pitchFamily="18" charset="0"/>
              </a:rPr>
              <a:t>marihuanę, dziewczęta 7%(20), chłopcy 14%(37),</a:t>
            </a:r>
          </a:p>
          <a:p>
            <a:pPr>
              <a:spcBef>
                <a:spcPts val="0"/>
              </a:spcBef>
            </a:pPr>
            <a:r>
              <a:rPr lang="pl-PL" sz="2900" dirty="0" smtClean="0">
                <a:cs typeface="Times New Roman" pitchFamily="18" charset="0"/>
              </a:rPr>
              <a:t>amfetaminę, dziewczęta 0,7%(2), chłopcy 0,4%(1</a:t>
            </a:r>
            <a:r>
              <a:rPr lang="pl-PL" sz="2900" dirty="0" smtClean="0">
                <a:cs typeface="Times New Roman" pitchFamily="18" charset="0"/>
              </a:rPr>
              <a:t>),</a:t>
            </a:r>
            <a:endParaRPr lang="pl-PL" sz="2900" dirty="0" smtClean="0">
              <a:cs typeface="Times New Roman" pitchFamily="18" charset="0"/>
            </a:endParaRPr>
          </a:p>
          <a:p>
            <a:pPr>
              <a:spcBef>
                <a:spcPts val="0"/>
              </a:spcBef>
              <a:buNone/>
            </a:pPr>
            <a:r>
              <a:rPr lang="pl-PL" sz="2900" dirty="0" smtClean="0">
                <a:cs typeface="Times New Roman" pitchFamily="18" charset="0"/>
              </a:rPr>
              <a:t>    Nie deklarują sięgania po: dopalacze i leki.</a:t>
            </a:r>
          </a:p>
          <a:p>
            <a:pPr>
              <a:spcBef>
                <a:spcPts val="0"/>
              </a:spcBef>
              <a:buNone/>
            </a:pPr>
            <a:r>
              <a:rPr lang="pl-PL" sz="2900" dirty="0" smtClean="0">
                <a:cs typeface="Times New Roman" pitchFamily="18" charset="0"/>
              </a:rPr>
              <a:t>    Najczęściej inicjacja używania substancji w tej grupie </a:t>
            </a:r>
            <a:r>
              <a:rPr lang="pl-PL" sz="2900" dirty="0" smtClean="0">
                <a:cs typeface="Times New Roman" pitchFamily="18" charset="0"/>
              </a:rPr>
              <a:t> </a:t>
            </a:r>
            <a:br>
              <a:rPr lang="pl-PL" sz="2900" dirty="0" smtClean="0">
                <a:cs typeface="Times New Roman" pitchFamily="18" charset="0"/>
              </a:rPr>
            </a:br>
            <a:r>
              <a:rPr lang="pl-PL" sz="2900" dirty="0" smtClean="0">
                <a:cs typeface="Times New Roman" pitchFamily="18" charset="0"/>
              </a:rPr>
              <a:t> badanych </a:t>
            </a:r>
            <a:r>
              <a:rPr lang="pl-PL" sz="2900" dirty="0" smtClean="0">
                <a:cs typeface="Times New Roman" pitchFamily="18" charset="0"/>
              </a:rPr>
              <a:t>przypada powyżej 12 roku życia.</a:t>
            </a:r>
          </a:p>
          <a:p>
            <a:endParaRPr lang="pl-PL" dirty="0"/>
          </a:p>
        </p:txBody>
      </p:sp>
    </p:spTree>
    <p:extLst>
      <p:ext uri="{BB962C8B-B14F-4D97-AF65-F5344CB8AC3E}">
        <p14:creationId xmlns="" xmlns:p14="http://schemas.microsoft.com/office/powerpoint/2010/main" val="1880190566"/>
      </p:ext>
    </p:extLst>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lkomiejski">
  <a:themeElements>
    <a:clrScheme name="Wielkomiejski">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Wielkomiejski">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elkomiejski">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1083</TotalTime>
  <Words>4567</Words>
  <Application>Microsoft Office PowerPoint</Application>
  <PresentationFormat>Pokaz na ekranie (4:3)</PresentationFormat>
  <Paragraphs>439</Paragraphs>
  <Slides>44</Slides>
  <Notes>18</Notes>
  <HiddenSlides>0</HiddenSlides>
  <MMClips>0</MMClips>
  <ScaleCrop>false</ScaleCrop>
  <HeadingPairs>
    <vt:vector size="4" baseType="variant">
      <vt:variant>
        <vt:lpstr>Motyw</vt:lpstr>
      </vt:variant>
      <vt:variant>
        <vt:i4>1</vt:i4>
      </vt:variant>
      <vt:variant>
        <vt:lpstr>Tytuły slajdów</vt:lpstr>
      </vt:variant>
      <vt:variant>
        <vt:i4>44</vt:i4>
      </vt:variant>
    </vt:vector>
  </HeadingPairs>
  <TitlesOfParts>
    <vt:vector size="45" baseType="lpstr">
      <vt:lpstr>Wielkomiejski</vt:lpstr>
      <vt:lpstr>Używanie substancji psychoaktywnych przez  uczniów w kontekście praktyki dnia codziennego w szkole.</vt:lpstr>
      <vt:lpstr>Plan prezentacji</vt:lpstr>
      <vt:lpstr>Substancje psychoaktywne:</vt:lpstr>
      <vt:lpstr>Substancje psychoaktywne w szkole:</vt:lpstr>
      <vt:lpstr>Czynniki wpływające na popularność substancji psychoaktywnych:</vt:lpstr>
      <vt:lpstr>Slajd 6</vt:lpstr>
      <vt:lpstr>Badania ankietowe</vt:lpstr>
      <vt:lpstr>Postawy uczniów wobec substancji psychoaktywnych – szkoła podstawowa:</vt:lpstr>
      <vt:lpstr>Postawy uczniów wobec substancji psychoaktywnych – gimnazjum</vt:lpstr>
      <vt:lpstr>Postawy uczniów wobec substancji psychoaktywnych - szkoły ponadgimnazjalne</vt:lpstr>
      <vt:lpstr>Wyniki badań ESPAD 2011</vt:lpstr>
      <vt:lpstr>Najbardziej popularne substancje psychoaktywne wśród uczniów      </vt:lpstr>
      <vt:lpstr>Slajd 13</vt:lpstr>
      <vt:lpstr>Slajd 14</vt:lpstr>
      <vt:lpstr>Slajd 15</vt:lpstr>
      <vt:lpstr>Symptomy – po czym poznać ucznia zagrożonego?</vt:lpstr>
      <vt:lpstr>Symptomy – po czym poznać, że uczeń jest pod wpływem?</vt:lpstr>
      <vt:lpstr>Slajd 18</vt:lpstr>
      <vt:lpstr>Akcesoria - co powinno zwrócić uwagę dorosłych?</vt:lpstr>
      <vt:lpstr>Objawy długotrwałego zażywania lub przedawkowania:</vt:lpstr>
      <vt:lpstr>Wygląd</vt:lpstr>
      <vt:lpstr>Slajd 22</vt:lpstr>
      <vt:lpstr>Slajd 23</vt:lpstr>
      <vt:lpstr>Oczy i źrenice po zażyciu marihuany</vt:lpstr>
      <vt:lpstr>Oczy i źrenice po zażyciu opiatów</vt:lpstr>
      <vt:lpstr>Zmiany twarzy po długotrwałym zażywaniu narkotyków:</vt:lpstr>
      <vt:lpstr>Stosowanie testów</vt:lpstr>
      <vt:lpstr>Procedury – jak postępować wobec zagrożeń w szkole?</vt:lpstr>
      <vt:lpstr>Jak działać? – podstawy prawne</vt:lpstr>
      <vt:lpstr>Slajd 30</vt:lpstr>
      <vt:lpstr>Gdy uczeń jest nietrzeźwy w szkole:</vt:lpstr>
      <vt:lpstr>Gdy zostanie stwierdzona nietrzeźwość:</vt:lpstr>
      <vt:lpstr>Dylemat - Czy wzywać Policję?</vt:lpstr>
      <vt:lpstr>Gdy pracownik szkoły znajduje substancje psychoaktywne na terenie szkoły….</vt:lpstr>
      <vt:lpstr>Gdy szkoła dowiaduje się, że nieletni uczeń używa środków psychoaktywnych:</vt:lpstr>
      <vt:lpstr>Specjalistyczna pomoc w Krakowie</vt:lpstr>
      <vt:lpstr>:  Miejskie Centrum Profilaktyki Uzależnień  w Krakowie  - gdzie jesteśmy?</vt:lpstr>
      <vt:lpstr>  Punk Konsultacyjny dla osób z problemem alkoholowym i rodzin oraz osób bliskich.</vt:lpstr>
      <vt:lpstr>System pomocy w Krakowie </vt:lpstr>
      <vt:lpstr>Slajd 40</vt:lpstr>
      <vt:lpstr>Slajd 41</vt:lpstr>
      <vt:lpstr>Slajd 42</vt:lpstr>
      <vt:lpstr>Slajd 43</vt:lpstr>
      <vt:lpstr>Dziękujemy za uwagę  </vt:lpstr>
    </vt:vector>
  </TitlesOfParts>
  <Company>MCPU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MCPU</dc:creator>
  <cp:lastModifiedBy>borkowska</cp:lastModifiedBy>
  <cp:revision>98</cp:revision>
  <dcterms:created xsi:type="dcterms:W3CDTF">2015-03-04T07:24:08Z</dcterms:created>
  <dcterms:modified xsi:type="dcterms:W3CDTF">2015-03-17T05:21:14Z</dcterms:modified>
</cp:coreProperties>
</file>